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9" r:id="rId2"/>
    <p:sldId id="268" r:id="rId3"/>
    <p:sldId id="25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266" r:id="rId35"/>
  </p:sldIdLst>
  <p:sldSz cx="14630400" cy="8229600"/>
  <p:notesSz cx="6858000" cy="9144000"/>
  <p:defaultTextStyle>
    <a:defPPr>
      <a:defRPr lang="en-US"/>
    </a:defPPr>
    <a:lvl1pPr algn="l" defTabSz="6524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652463" indent="-195263" algn="l" defTabSz="6524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304925" indent="-390525" algn="l" defTabSz="6524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958975" indent="-587375" algn="l" defTabSz="6524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611438" indent="-782638" algn="l" defTabSz="652463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007CC3"/>
    <a:srgbClr val="005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144" y="-52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5311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73A481-4FF0-3248-8D2F-BB8A841D463D}" type="datetimeFigureOut">
              <a:rPr lang="en-US"/>
              <a:pPr>
                <a:defRPr/>
              </a:pPr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5311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DE54F7-BAB4-8C4C-B903-F4B24B5AA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34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5311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9C350F-5088-A044-B13B-B21DF797D0B9}" type="datetimeFigureOut">
              <a:rPr lang="en-US"/>
              <a:pPr>
                <a:defRPr/>
              </a:pPr>
              <a:t>3/31/16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5311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94C995D-9914-4645-A124-052D45A35A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02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52463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30492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58975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611438" algn="l" defTabSz="652463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19458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en-US" altLang="zh-CN">
                <a:ea typeface="宋体" charset="0"/>
                <a:sym typeface="宋体" charset="0"/>
              </a:rPr>
              <a:t>Rahul </a:t>
            </a:r>
            <a:r>
              <a:rPr lang="zh-CN" altLang="en-US">
                <a:ea typeface="宋体" charset="0"/>
                <a:sym typeface="宋体" charset="0"/>
              </a:rPr>
              <a:t>在电视采访中展示了自己的中文才华</a:t>
            </a:r>
          </a:p>
        </p:txBody>
      </p:sp>
      <p:sp>
        <p:nvSpPr>
          <p:cNvPr id="194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C98A38-E91E-CE49-A9C3-2EEC58ECA003}" type="slidenum">
              <a:rPr lang="zh-CN"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23554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</a:rPr>
              <a:t>老司机，</a:t>
            </a:r>
            <a:r>
              <a:rPr lang="en-US" altLang="zh-CN">
                <a:ea typeface="宋体" charset="0"/>
              </a:rPr>
              <a:t>UI</a:t>
            </a:r>
            <a:r>
              <a:rPr lang="zh-CN" altLang="en-US">
                <a:ea typeface="宋体" charset="0"/>
              </a:rPr>
              <a:t>设计师，测试</a:t>
            </a:r>
          </a:p>
        </p:txBody>
      </p:sp>
      <p:sp>
        <p:nvSpPr>
          <p:cNvPr id="2355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9124E03-BEFF-2340-BFF5-8CFEEA714BAF}" type="slidenum">
              <a:rPr lang="zh-CN" altLang="en-US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25602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</a:rPr>
              <a:t>老司机，</a:t>
            </a:r>
            <a:r>
              <a:rPr lang="en-US" altLang="zh-CN">
                <a:ea typeface="宋体" charset="0"/>
              </a:rPr>
              <a:t>UI</a:t>
            </a:r>
            <a:r>
              <a:rPr lang="zh-CN" altLang="en-US">
                <a:ea typeface="宋体" charset="0"/>
              </a:rPr>
              <a:t>设计师，测试</a:t>
            </a:r>
          </a:p>
        </p:txBody>
      </p:sp>
      <p:sp>
        <p:nvSpPr>
          <p:cNvPr id="256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C7FBC6A-AE52-7945-86F6-1E095152FF82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38914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en-US" altLang="zh-CN">
                <a:ea typeface="宋体" charset="0"/>
                <a:sym typeface="宋体" charset="0"/>
              </a:rPr>
              <a:t>Rahul </a:t>
            </a:r>
            <a:r>
              <a:rPr lang="zh-CN" altLang="en-US">
                <a:ea typeface="宋体" charset="0"/>
                <a:sym typeface="宋体" charset="0"/>
              </a:rPr>
              <a:t>在电视采访中展示了自己的中文才华</a:t>
            </a:r>
          </a:p>
        </p:txBody>
      </p:sp>
      <p:sp>
        <p:nvSpPr>
          <p:cNvPr id="389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1B8C3CE-A4ED-664B-A0EC-A4C6B4A43495}" type="slidenum">
              <a:rPr lang="zh-CN" altLang="en-US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40962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  <a:sym typeface="宋体" charset="0"/>
              </a:rPr>
              <a:t>相对于</a:t>
            </a:r>
            <a:r>
              <a:rPr lang="en-US" altLang="zh-CN">
                <a:ea typeface="宋体" charset="0"/>
                <a:sym typeface="宋体" charset="0"/>
              </a:rPr>
              <a:t>arduino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Rspb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Edison</a:t>
            </a:r>
            <a:r>
              <a:rPr lang="zh-CN" altLang="en-US">
                <a:ea typeface="宋体" charset="0"/>
                <a:sym typeface="宋体" charset="0"/>
              </a:rPr>
              <a:t>的优势在于计算能力和连接能力。功耗和尺寸问题显然应该避开。</a:t>
            </a:r>
          </a:p>
          <a:p>
            <a:endParaRPr lang="zh-CN" altLang="en-US">
              <a:ea typeface="宋体" charset="0"/>
            </a:endParaRPr>
          </a:p>
        </p:txBody>
      </p:sp>
      <p:sp>
        <p:nvSpPr>
          <p:cNvPr id="409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6CFD01B-47C1-CE4C-BF7C-C1BA23BF1F60}" type="slidenum">
              <a:rPr lang="zh-CN" altLang="en-US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43010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  <a:sym typeface="宋体" charset="0"/>
              </a:rPr>
              <a:t>相对于</a:t>
            </a:r>
            <a:r>
              <a:rPr lang="en-US" altLang="zh-CN">
                <a:ea typeface="宋体" charset="0"/>
                <a:sym typeface="宋体" charset="0"/>
              </a:rPr>
              <a:t>arduino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Rspb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Edison</a:t>
            </a:r>
            <a:r>
              <a:rPr lang="zh-CN" altLang="en-US">
                <a:ea typeface="宋体" charset="0"/>
                <a:sym typeface="宋体" charset="0"/>
              </a:rPr>
              <a:t>的优势在于计算能力和连接能力。功耗和尺寸问题显然应该避开。</a:t>
            </a:r>
          </a:p>
          <a:p>
            <a:endParaRPr lang="zh-CN" altLang="en-US">
              <a:ea typeface="宋体" charset="0"/>
            </a:endParaRPr>
          </a:p>
        </p:txBody>
      </p:sp>
      <p:sp>
        <p:nvSpPr>
          <p:cNvPr id="430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95D6314-DEA8-A442-9917-41B110850D33}" type="slidenum">
              <a:rPr lang="zh-CN" altLang="en-US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45058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en-US" altLang="zh-CN">
                <a:ea typeface="宋体" charset="0"/>
                <a:sym typeface="宋体" charset="0"/>
              </a:rPr>
              <a:t>Rahul </a:t>
            </a:r>
            <a:r>
              <a:rPr lang="zh-CN" altLang="en-US">
                <a:ea typeface="宋体" charset="0"/>
                <a:sym typeface="宋体" charset="0"/>
              </a:rPr>
              <a:t>在电视采访中展示了自己的中文才华</a:t>
            </a:r>
          </a:p>
        </p:txBody>
      </p:sp>
      <p:sp>
        <p:nvSpPr>
          <p:cNvPr id="450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D5B534D-83D8-7D4A-AA3D-16DFA1CC9C00}" type="slidenum">
              <a:rPr lang="zh-CN" altLang="en-US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61442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  <a:sym typeface="宋体" charset="0"/>
              </a:rPr>
              <a:t>相对于</a:t>
            </a:r>
            <a:r>
              <a:rPr lang="en-US" altLang="zh-CN">
                <a:ea typeface="宋体" charset="0"/>
                <a:sym typeface="宋体" charset="0"/>
              </a:rPr>
              <a:t>arduino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Rspb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Edison</a:t>
            </a:r>
            <a:r>
              <a:rPr lang="zh-CN" altLang="en-US">
                <a:ea typeface="宋体" charset="0"/>
                <a:sym typeface="宋体" charset="0"/>
              </a:rPr>
              <a:t>的优势在于计算能力和连接能力。功耗和尺寸问题显然应该避开。</a:t>
            </a:r>
          </a:p>
          <a:p>
            <a:endParaRPr lang="zh-CN" altLang="en-US">
              <a:ea typeface="宋体" charset="0"/>
            </a:endParaRPr>
          </a:p>
        </p:txBody>
      </p:sp>
      <p:sp>
        <p:nvSpPr>
          <p:cNvPr id="614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FDC6F9-E1E0-AF41-A804-19FF23D17F3C}" type="slidenum">
              <a:rPr lang="zh-CN" altLang="en-US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63490" name="文本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r>
              <a:rPr lang="zh-CN" altLang="en-US">
                <a:ea typeface="宋体" charset="0"/>
                <a:sym typeface="宋体" charset="0"/>
              </a:rPr>
              <a:t>相对于</a:t>
            </a:r>
            <a:r>
              <a:rPr lang="en-US" altLang="zh-CN">
                <a:ea typeface="宋体" charset="0"/>
                <a:sym typeface="宋体" charset="0"/>
              </a:rPr>
              <a:t>arduino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Rspb</a:t>
            </a:r>
            <a:r>
              <a:rPr lang="zh-CN" altLang="en-US">
                <a:ea typeface="宋体" charset="0"/>
                <a:sym typeface="宋体" charset="0"/>
              </a:rPr>
              <a:t>，</a:t>
            </a:r>
            <a:r>
              <a:rPr lang="en-US" altLang="zh-CN">
                <a:ea typeface="宋体" charset="0"/>
                <a:sym typeface="宋体" charset="0"/>
              </a:rPr>
              <a:t>Edison</a:t>
            </a:r>
            <a:r>
              <a:rPr lang="zh-CN" altLang="en-US">
                <a:ea typeface="宋体" charset="0"/>
                <a:sym typeface="宋体" charset="0"/>
              </a:rPr>
              <a:t>的优势在于计算能力和连接能力。功耗和尺寸问题显然应该避开。</a:t>
            </a:r>
          </a:p>
          <a:p>
            <a:endParaRPr lang="zh-CN" altLang="en-US">
              <a:ea typeface="宋体" charset="0"/>
            </a:endParaRPr>
          </a:p>
        </p:txBody>
      </p:sp>
      <p:sp>
        <p:nvSpPr>
          <p:cNvPr id="634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B1E21B1-D4C8-6C44-A07F-322C3DFEF129}" type="slidenum">
              <a:rPr lang="zh-CN" altLang="en-US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6x9Blue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50884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DF16_Shenzen_Lockup_Vertical_RGB_NoChip_White_0922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99" y="288925"/>
            <a:ext cx="1179576" cy="840222"/>
          </a:xfrm>
          <a:prstGeom prst="rect">
            <a:avLst/>
          </a:prstGeom>
        </p:spPr>
      </p:pic>
      <p:pic>
        <p:nvPicPr>
          <p:cNvPr id="5" name="Picture 7" descr="int_experience_wht_rgb_3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350" y="6962775"/>
            <a:ext cx="1000125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32" y="2656104"/>
            <a:ext cx="9316405" cy="1514342"/>
          </a:xfrm>
        </p:spPr>
        <p:txBody>
          <a:bodyPr/>
          <a:lstStyle>
            <a:lvl1pPr algn="l">
              <a:defRPr sz="6600" b="1" i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750" y="4541796"/>
            <a:ext cx="10241280" cy="2212667"/>
          </a:xfrm>
        </p:spPr>
        <p:txBody>
          <a:bodyPr/>
          <a:lstStyle>
            <a:lvl1pPr marL="0" indent="0" algn="l">
              <a:buNone/>
              <a:defRPr sz="3200" b="0">
                <a:solidFill>
                  <a:srgbClr val="FFFFFF"/>
                </a:solidFill>
                <a:latin typeface="Intel Clear Light"/>
                <a:cs typeface="Intel Clear Light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9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BE1FF-5DE3-9F47-9512-9D3CECE8A374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8C488-854A-4149-978D-3AD6818C2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8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A8D07-F5D7-5344-9C9A-24FCD4E6CD70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EAE2D-2DBB-E74C-8202-FDA635300D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6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E53AD-2C2D-0642-BDD9-2F6EC1882741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8A598-3708-9B4F-9B08-ABE40BEAC0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38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544E3-FD43-0D41-A8A6-5256B313CC60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6E855-DDB1-AF48-94B9-637E269A70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29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7764E-3012-B247-B558-E1A58D7AC541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A8123-047D-8D40-87E2-6BB4B5A292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86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4A983-D8CC-A842-AED4-80965FD8811D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C4A8C-0BA6-CA45-B887-3BB821CCD7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66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55241-AA00-1F45-8249-018A5714D68E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EDD28-98E7-C247-9CC0-A827999F12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98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6DFFE-2E35-D048-81B5-07EFF0404B80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AC3C7-29D9-4742-962B-AF917540A1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9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-1" y="-2698"/>
            <a:ext cx="14630401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DF16_Shenzhen_Theme_Hrz_RGB_White_90opacity_10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2" y="2787726"/>
            <a:ext cx="10277856" cy="27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3" y="3277367"/>
            <a:ext cx="9949391" cy="14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DF15_Lockup_Hrz_White_ChineseRGB_WithDate_full_translatio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89" y="3253428"/>
            <a:ext cx="10067176" cy="136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0" y="0"/>
            <a:ext cx="1463040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3362325"/>
            <a:ext cx="14630400" cy="1514475"/>
          </a:xfrm>
        </p:spPr>
        <p:txBody>
          <a:bodyPr/>
          <a:lstStyle>
            <a:lvl1pPr algn="ctr">
              <a:defRPr sz="105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mtClean="0">
                <a:latin typeface="Intel Clear Pro Bold" charset="0"/>
                <a:cs typeface="Intel Clear Pro Bold" charset="0"/>
              </a:rPr>
              <a:t>Click to edit Master title style</a:t>
            </a:r>
            <a:endParaRPr lang="en-US" dirty="0">
              <a:latin typeface="Intel Clear Pro Bold" charset="0"/>
              <a:cs typeface="Intel Clear Pr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8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0" y="0"/>
            <a:ext cx="1463040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DF16_What will you devel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62" y="2585593"/>
            <a:ext cx="12522054" cy="25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0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16x9Bluebackground_overla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" r="1639" b="819"/>
          <a:stretch/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05" y="2324412"/>
            <a:ext cx="10457791" cy="37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5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71640C-B19C-9144-B000-E3CD3928197C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2DC34-2121-6841-B720-D3063DD255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ECA6E-E80E-B442-BC37-5D8C748EF1D5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8C8CA-EA17-FA40-BF53-4B47F9336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4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DF16_Shenzen_Lockup_Vertical_RGB_NoChip_Blue_09221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83" y="7397750"/>
            <a:ext cx="850392" cy="60574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07963"/>
            <a:ext cx="9009062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  <a:endParaRPr lang="en-US" altLang="zh-TW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6550" y="1096963"/>
            <a:ext cx="13979525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altLang="zh-T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2700" y="7545388"/>
            <a:ext cx="1238250" cy="446087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653110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rgbClr val="0071C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106A189-4C01-5E43-A6A8-0966194E58F2}" type="datetime1">
              <a:rPr lang="en-US"/>
              <a:pPr>
                <a:defRPr/>
              </a:pPr>
              <a:t>3/31/16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9875" y="7543800"/>
            <a:ext cx="752475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 defTabSz="653110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rgbClr val="005E9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21886E-6DB7-EE43-A4F7-0796A31C33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3" r:id="rId4"/>
    <p:sldLayoutId id="2147483765" r:id="rId5"/>
    <p:sldLayoutId id="2147483764" r:id="rId6"/>
    <p:sldLayoutId id="2147483762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52463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0071C5"/>
          </a:solidFill>
          <a:latin typeface="Intel Clear "/>
          <a:ea typeface="ＭＳ Ｐゴシック" charset="0"/>
          <a:cs typeface="Intel Clear "/>
        </a:defRPr>
      </a:lvl1pPr>
      <a:lvl2pPr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2pPr>
      <a:lvl3pPr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3pPr>
      <a:lvl4pPr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4pPr>
      <a:lvl5pPr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5pPr>
      <a:lvl6pPr marL="457200"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6pPr>
      <a:lvl7pPr marL="914400"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7pPr>
      <a:lvl8pPr marL="1371600"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8pPr>
      <a:lvl9pPr marL="1828800" algn="l" defTabSz="652463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71C5"/>
          </a:solidFill>
          <a:latin typeface="Intel Clear " charset="0"/>
          <a:ea typeface="ＭＳ Ｐゴシック" charset="0"/>
        </a:defRPr>
      </a:lvl9pPr>
    </p:titleStyle>
    <p:bodyStyle>
      <a:lvl1pPr marL="488950" indent="-488950" algn="l" defTabSz="6524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rgbClr val="0071C5"/>
          </a:solidFill>
          <a:latin typeface="Intel Clear Light"/>
          <a:ea typeface="ＭＳ Ｐゴシック" charset="0"/>
          <a:cs typeface="Intel Clear Light"/>
        </a:defRPr>
      </a:lvl1pPr>
      <a:lvl2pPr marL="1060450" indent="-407988" algn="l" defTabSz="6524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rgbClr val="0071C5"/>
          </a:solidFill>
          <a:latin typeface="Intel Clear Light"/>
          <a:ea typeface="ＭＳ Ｐゴシック" charset="0"/>
          <a:cs typeface="Intel Clear Light"/>
        </a:defRPr>
      </a:lvl2pPr>
      <a:lvl3pPr marL="1631950" indent="-325438" algn="l" defTabSz="65246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rgbClr val="0071C5"/>
          </a:solidFill>
          <a:latin typeface="Intel Clear Light"/>
          <a:ea typeface="ＭＳ Ｐゴシック" charset="0"/>
          <a:cs typeface="Intel Clear Light"/>
        </a:defRPr>
      </a:lvl3pPr>
      <a:lvl4pPr marL="2284413" indent="-325438" algn="l" defTabSz="65246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900" kern="1200">
          <a:solidFill>
            <a:srgbClr val="0071C5"/>
          </a:solidFill>
          <a:latin typeface="Intel Clear Light"/>
          <a:ea typeface="ＭＳ Ｐゴシック" charset="0"/>
          <a:cs typeface="Intel Clear Light"/>
        </a:defRPr>
      </a:lvl4pPr>
      <a:lvl5pPr marL="2938463" indent="-325438" algn="l" defTabSz="65246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900" kern="1200">
          <a:solidFill>
            <a:srgbClr val="0071C5"/>
          </a:solidFill>
          <a:latin typeface="Intel Clear Light"/>
          <a:ea typeface="ＭＳ Ｐゴシック" charset="0"/>
          <a:cs typeface="Intel Clear Light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Relationship Id="rId3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10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F9D3DF34-664C-AC45-9CF3-45AC82F81424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10</a:t>
            </a:fld>
            <a:endParaRPr lang="zh-CN" noProof="1"/>
          </a:p>
        </p:txBody>
      </p:sp>
      <p:sp>
        <p:nvSpPr>
          <p:cNvPr id="27650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初始概念</a:t>
            </a:r>
          </a:p>
        </p:txBody>
      </p:sp>
      <p:sp>
        <p:nvSpPr>
          <p:cNvPr id="27651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宋体" charset="0"/>
              </a:rPr>
              <a:t>室内智能灌溉 </a:t>
            </a:r>
            <a:r>
              <a:rPr lang="en-US" altLang="zh-CN">
                <a:sym typeface="宋体" charset="0"/>
              </a:rPr>
              <a:t>Luke</a:t>
            </a:r>
          </a:p>
          <a:p>
            <a:r>
              <a:rPr lang="zh-CN" altLang="en-US">
                <a:sym typeface="宋体" charset="0"/>
              </a:rPr>
              <a:t>家庭安全系统 </a:t>
            </a:r>
            <a:r>
              <a:rPr lang="en-US" altLang="zh-CN">
                <a:sym typeface="宋体" charset="0"/>
              </a:rPr>
              <a:t>Luke</a:t>
            </a:r>
          </a:p>
          <a:p>
            <a:r>
              <a:rPr lang="zh-CN" altLang="en-US">
                <a:sym typeface="宋体" charset="0"/>
              </a:rPr>
              <a:t>智能家庭控制 </a:t>
            </a:r>
            <a:r>
              <a:rPr lang="en-US" altLang="zh-CN">
                <a:sym typeface="宋体" charset="0"/>
              </a:rPr>
              <a:t>Piston</a:t>
            </a:r>
          </a:p>
          <a:p>
            <a:r>
              <a:rPr lang="zh-CN" altLang="en-US">
                <a:sym typeface="宋体" charset="0"/>
              </a:rPr>
              <a:t>医院看护 </a:t>
            </a:r>
            <a:r>
              <a:rPr lang="en-US" altLang="zh-CN">
                <a:sym typeface="宋体" charset="0"/>
              </a:rPr>
              <a:t>Rahul</a:t>
            </a:r>
          </a:p>
          <a:p>
            <a:r>
              <a:rPr lang="zh-CN" altLang="en-US">
                <a:sym typeface="宋体" charset="0"/>
              </a:rPr>
              <a:t>婴儿看护 </a:t>
            </a:r>
            <a:r>
              <a:rPr lang="en-US" altLang="zh-CN">
                <a:sym typeface="宋体" charset="0"/>
              </a:rPr>
              <a:t>Rahul</a:t>
            </a:r>
          </a:p>
          <a:p>
            <a:r>
              <a:rPr lang="zh-CN" altLang="en-US"/>
              <a:t>遥控全景自拍 </a:t>
            </a:r>
            <a:r>
              <a:rPr lang="en-US" altLang="zh-CN"/>
              <a:t>Chris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2765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 r="-658"/>
          <a:stretch>
            <a:fillRect/>
          </a:stretch>
        </p:blipFill>
        <p:spPr bwMode="auto">
          <a:xfrm rot="-5400000">
            <a:off x="6292215" y="-967740"/>
            <a:ext cx="13186411" cy="952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0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7462EFAF-7F2A-4B4A-B566-2E7260BB87E7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11</a:t>
            </a:fld>
            <a:endParaRPr lang="zh-CN" noProof="1"/>
          </a:p>
        </p:txBody>
      </p:sp>
      <p:sp>
        <p:nvSpPr>
          <p:cNvPr id="35842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内部评估</a:t>
            </a:r>
            <a:endParaRPr lang="en-US" altLang="zh-CN"/>
          </a:p>
        </p:txBody>
      </p:sp>
      <p:sp>
        <p:nvSpPr>
          <p:cNvPr id="35843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sym typeface="宋体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863600" y="1954531"/>
          <a:ext cx="13164819" cy="507873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020878"/>
                <a:gridCol w="333235"/>
                <a:gridCol w="2276578"/>
                <a:gridCol w="2276979"/>
                <a:gridCol w="2276981"/>
                <a:gridCol w="980168"/>
              </a:tblGrid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官方需求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DIY</a:t>
                      </a:r>
                      <a:r>
                        <a:rPr lang="zh-CN" alt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</a:rPr>
                        <a:t>看护床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全景自拍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智能灌溉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59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是否更接近比赛官方主题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是否可发挥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edison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性能优势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是否可发挥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edison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功能优势</a:t>
                      </a:r>
                      <a:endParaRPr lang="zh-CN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59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是否新颖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是否可商业化前景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是否无时间和技术风险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59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是否有噱头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63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无违和使用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云服务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59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无违和使用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3D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打印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bg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  <a:tr h="4591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无违和使用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使用大量传感器</a:t>
                      </a: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bg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</a:p>
                  </a:txBody>
                  <a:tcPr marL="146298" marR="146298" marT="55104" marB="5510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04" marB="55104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47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 noChangeArrowheads="1"/>
          </p:cNvSpPr>
          <p:nvPr/>
        </p:nvSpPr>
        <p:spPr bwMode="auto">
          <a:xfrm>
            <a:off x="998221" y="2051686"/>
            <a:ext cx="1261872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en-US" altLang="zh-CN" sz="21400" b="1">
                <a:solidFill>
                  <a:srgbClr val="FFC000"/>
                </a:solidFill>
                <a:latin typeface="Arial Black" charset="0"/>
              </a:rPr>
              <a:t>ROLE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631DCE1E-24E9-374E-92A8-4492852BBDF5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12</a:t>
            </a:fld>
            <a:endParaRPr lang="zh-CN" noProof="1"/>
          </a:p>
        </p:txBody>
      </p:sp>
      <p:sp>
        <p:nvSpPr>
          <p:cNvPr id="3686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6868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宋体" charset="0"/>
              </a:rPr>
              <a:t>Chris</a:t>
            </a:r>
            <a:r>
              <a:rPr lang="zh-CN" altLang="en-US">
                <a:sym typeface="宋体" charset="0"/>
              </a:rPr>
              <a:t>，队长，负责</a:t>
            </a:r>
            <a:r>
              <a:rPr lang="en-US" altLang="zh-CN">
                <a:sym typeface="宋体" charset="0"/>
              </a:rPr>
              <a:t>Edison</a:t>
            </a:r>
            <a:r>
              <a:rPr lang="zh-CN" altLang="en-US">
                <a:sym typeface="宋体" charset="0"/>
              </a:rPr>
              <a:t>的程序和协调</a:t>
            </a:r>
          </a:p>
          <a:p>
            <a:r>
              <a:rPr lang="en-US" altLang="zh-CN">
                <a:sym typeface="宋体" charset="0"/>
              </a:rPr>
              <a:t>Rahul</a:t>
            </a:r>
            <a:r>
              <a:rPr lang="zh-CN" altLang="en-US">
                <a:sym typeface="宋体" charset="0"/>
              </a:rPr>
              <a:t>，产品经理，负责产品的功能需求</a:t>
            </a:r>
          </a:p>
          <a:p>
            <a:r>
              <a:rPr lang="en-US" altLang="zh-CN">
                <a:sym typeface="宋体" charset="0"/>
              </a:rPr>
              <a:t>Neil</a:t>
            </a:r>
            <a:r>
              <a:rPr lang="zh-CN" altLang="en-US">
                <a:sym typeface="宋体" charset="0"/>
              </a:rPr>
              <a:t>，程序员，负责云端服务的开发</a:t>
            </a:r>
          </a:p>
          <a:p>
            <a:r>
              <a:rPr lang="en-US" altLang="zh-CN">
                <a:sym typeface="宋体" charset="0"/>
              </a:rPr>
              <a:t>Yong</a:t>
            </a:r>
            <a:r>
              <a:rPr lang="zh-CN" altLang="en-US">
                <a:sym typeface="宋体" charset="0"/>
              </a:rPr>
              <a:t>，结构工程师，负责结构和传动设计</a:t>
            </a:r>
          </a:p>
          <a:p>
            <a:r>
              <a:rPr lang="en-US" altLang="zh-CN">
                <a:sym typeface="宋体" charset="0"/>
              </a:rPr>
              <a:t>Luke</a:t>
            </a:r>
            <a:r>
              <a:rPr lang="zh-CN" altLang="en-US">
                <a:sym typeface="宋体" charset="0"/>
              </a:rPr>
              <a:t>，工业设计师，负责产品造型设计</a:t>
            </a:r>
          </a:p>
          <a:p>
            <a:r>
              <a:rPr lang="en-US" altLang="zh-CN">
                <a:sym typeface="宋体" charset="0"/>
              </a:rPr>
              <a:t>Sandy</a:t>
            </a:r>
            <a:r>
              <a:rPr lang="zh-CN" altLang="en-US">
                <a:sym typeface="宋体" charset="0"/>
              </a:rPr>
              <a:t>，志愿者，负责其他</a:t>
            </a:r>
          </a:p>
        </p:txBody>
      </p:sp>
    </p:spTree>
    <p:extLst>
      <p:ext uri="{BB962C8B-B14F-4D97-AF65-F5344CB8AC3E}">
        <p14:creationId xmlns:p14="http://schemas.microsoft.com/office/powerpoint/2010/main" val="406094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A0624B1A-DFC0-2346-892B-96F8F6D27E3A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13</a:t>
            </a:fld>
            <a:endParaRPr lang="zh-CN" noProof="1"/>
          </a:p>
        </p:txBody>
      </p:sp>
      <p:sp>
        <p:nvSpPr>
          <p:cNvPr id="37890" name="标题 1"/>
          <p:cNvSpPr>
            <a:spLocks noGrp="1" noChangeArrowheads="1"/>
          </p:cNvSpPr>
          <p:nvPr/>
        </p:nvSpPr>
        <p:spPr bwMode="auto">
          <a:xfrm>
            <a:off x="-17780" y="2560320"/>
            <a:ext cx="14648181" cy="34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en-US" altLang="zh-CN" sz="17100" b="1">
                <a:solidFill>
                  <a:srgbClr val="FFC000"/>
                </a:solidFill>
                <a:latin typeface="Arial Black" charset="0"/>
              </a:rPr>
              <a:t>FEATURE</a:t>
            </a:r>
          </a:p>
        </p:txBody>
      </p:sp>
      <p:sp>
        <p:nvSpPr>
          <p:cNvPr id="37891" name="标题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74" name="内容占位符 2"/>
          <p:cNvSpPr>
            <a:spLocks noGrp="1"/>
          </p:cNvSpPr>
          <p:nvPr>
            <p:ph type="body" idx="1"/>
          </p:nvPr>
        </p:nvSpPr>
        <p:spPr>
          <a:xfrm>
            <a:off x="998221" y="5335906"/>
            <a:ext cx="12618720" cy="1800224"/>
          </a:xfrm>
          <a:ln>
            <a:miter/>
          </a:ln>
        </p:spPr>
        <p:txBody>
          <a:bodyPr/>
          <a:lstStyle/>
          <a:p>
            <a:r>
              <a:rPr lang="zh-CN" altLang="en-US" sz="4600" noProof="1"/>
              <a:t>有一个故事</a:t>
            </a:r>
          </a:p>
        </p:txBody>
      </p:sp>
    </p:spTree>
    <p:extLst>
      <p:ext uri="{BB962C8B-B14F-4D97-AF65-F5344CB8AC3E}">
        <p14:creationId xmlns:p14="http://schemas.microsoft.com/office/powerpoint/2010/main" val="112237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1FD963FD-F4EB-3E43-95FE-A01095026FB9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14</a:t>
            </a:fld>
            <a:endParaRPr lang="zh-CN" noProof="1"/>
          </a:p>
        </p:txBody>
      </p:sp>
      <p:sp>
        <p:nvSpPr>
          <p:cNvPr id="39938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我们的故事来源</a:t>
            </a:r>
          </a:p>
        </p:txBody>
      </p:sp>
      <p:sp>
        <p:nvSpPr>
          <p:cNvPr id="39939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宋体" charset="0"/>
              </a:rPr>
              <a:t>Rahul</a:t>
            </a:r>
            <a:r>
              <a:rPr lang="zh-CN" altLang="en-US">
                <a:sym typeface="宋体" charset="0"/>
              </a:rPr>
              <a:t>的数据报告</a:t>
            </a:r>
          </a:p>
          <a:p>
            <a:pPr lvl="1"/>
            <a:r>
              <a:rPr lang="zh-CN" altLang="en-US" sz="4600">
                <a:sym typeface="宋体" charset="0"/>
              </a:rPr>
              <a:t>新生儿死亡率</a:t>
            </a:r>
          </a:p>
          <a:p>
            <a:pPr lvl="1"/>
            <a:r>
              <a:rPr lang="zh-CN" altLang="en-US" sz="4600">
                <a:sym typeface="宋体" charset="0"/>
              </a:rPr>
              <a:t>新生儿非自身死亡原因分析</a:t>
            </a:r>
          </a:p>
          <a:p>
            <a:pPr lvl="1"/>
            <a:r>
              <a:rPr lang="zh-CN" altLang="en-US" sz="4600">
                <a:sym typeface="宋体" charset="0"/>
              </a:rPr>
              <a:t>类似产品功能和价格</a:t>
            </a:r>
            <a:endParaRPr lang="zh-CN" altLang="en-US">
              <a:sym typeface="宋体" charset="0"/>
            </a:endParaRPr>
          </a:p>
          <a:p>
            <a:r>
              <a:rPr lang="en-US" altLang="zh-CN">
                <a:sym typeface="宋体" charset="0"/>
              </a:rPr>
              <a:t>Rahul</a:t>
            </a:r>
            <a:r>
              <a:rPr lang="zh-CN" altLang="en-US">
                <a:sym typeface="宋体" charset="0"/>
              </a:rPr>
              <a:t>的实习经历</a:t>
            </a:r>
          </a:p>
          <a:p>
            <a:r>
              <a:rPr lang="zh-CN" altLang="en-US">
                <a:sym typeface="宋体" charset="0"/>
              </a:rPr>
              <a:t>宅男们的奶爸幻想</a:t>
            </a:r>
          </a:p>
          <a:p>
            <a:pPr lvl="1"/>
            <a:endParaRPr lang="zh-CN" altLang="en-US">
              <a:sym typeface="宋体" charset="0"/>
            </a:endParaRPr>
          </a:p>
          <a:p>
            <a:pPr lvl="1"/>
            <a:endParaRPr lang="zh-CN" altLang="en-US">
              <a:sym typeface="宋体" charset="0"/>
            </a:endParaRPr>
          </a:p>
          <a:p>
            <a:endParaRPr lang="zh-CN" altLang="en-US">
              <a:sym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3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80101" y="-9018270"/>
            <a:ext cx="57510682" cy="2214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F43E80CA-7A20-4B4D-BA03-14487CD4E658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15</a:t>
            </a:fld>
            <a:endParaRPr lang="zh-CN" noProof="1"/>
          </a:p>
        </p:txBody>
      </p:sp>
      <p:sp>
        <p:nvSpPr>
          <p:cNvPr id="4198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1988" name="内容占位符 6"/>
          <p:cNvSpPr>
            <a:spLocks noGrp="1" noChangeArrowheads="1"/>
          </p:cNvSpPr>
          <p:nvPr>
            <p:ph idx="1"/>
          </p:nvPr>
        </p:nvSpPr>
        <p:spPr>
          <a:xfrm>
            <a:off x="731520" y="2436496"/>
            <a:ext cx="13167360" cy="5431154"/>
          </a:xfrm>
        </p:spPr>
        <p:txBody>
          <a:bodyPr/>
          <a:lstStyle/>
          <a:p>
            <a:pPr marL="653110" lvl="1" indent="0" algn="ctr">
              <a:lnSpc>
                <a:spcPct val="150000"/>
              </a:lnSpc>
              <a:buNone/>
            </a:pPr>
            <a:endParaRPr lang="zh-CN" altLang="en-US" sz="7100">
              <a:sym typeface="宋体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7100">
                <a:sym typeface="宋体" charset="0"/>
              </a:rPr>
              <a:t>用于发展中国家的开源廉价婴儿看护床</a:t>
            </a:r>
          </a:p>
        </p:txBody>
      </p:sp>
      <p:sp>
        <p:nvSpPr>
          <p:cNvPr id="41989" name="标题 1"/>
          <p:cNvSpPr>
            <a:spLocks noGrp="1" noChangeArrowheads="1"/>
          </p:cNvSpPr>
          <p:nvPr/>
        </p:nvSpPr>
        <p:spPr bwMode="auto">
          <a:xfrm>
            <a:off x="998221" y="1019176"/>
            <a:ext cx="1261872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zh-CN" altLang="en-US" sz="15700" b="1">
                <a:latin typeface="Arial Black" charset="0"/>
                <a:ea typeface="微软雅黑" charset="0"/>
                <a:cs typeface="微软雅黑" charset="0"/>
              </a:rPr>
              <a:t>月亮船</a:t>
            </a:r>
          </a:p>
        </p:txBody>
      </p:sp>
    </p:spTree>
    <p:extLst>
      <p:ext uri="{BB962C8B-B14F-4D97-AF65-F5344CB8AC3E}">
        <p14:creationId xmlns:p14="http://schemas.microsoft.com/office/powerpoint/2010/main" val="10281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8DF6D1BF-E249-0540-96F9-CF1AAF76475B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16</a:t>
            </a:fld>
            <a:endParaRPr lang="zh-CN" noProof="1"/>
          </a:p>
        </p:txBody>
      </p:sp>
      <p:sp>
        <p:nvSpPr>
          <p:cNvPr id="44034" name="标题 1"/>
          <p:cNvSpPr>
            <a:spLocks noGrp="1" noChangeArrowheads="1"/>
          </p:cNvSpPr>
          <p:nvPr>
            <p:ph type="title"/>
          </p:nvPr>
        </p:nvSpPr>
        <p:spPr>
          <a:xfrm>
            <a:off x="1000760" y="-272415"/>
            <a:ext cx="8341360" cy="3472816"/>
          </a:xfrm>
        </p:spPr>
        <p:txBody>
          <a:bodyPr anchor="ctr"/>
          <a:lstStyle/>
          <a:p>
            <a:pPr algn="l"/>
            <a:r>
              <a:rPr lang="zh-CN" altLang="en-US" sz="8600">
                <a:solidFill>
                  <a:schemeClr val="tx1"/>
                </a:solidFill>
              </a:rPr>
              <a:t>睡姿检测</a:t>
            </a:r>
          </a:p>
        </p:txBody>
      </p:sp>
      <p:sp>
        <p:nvSpPr>
          <p:cNvPr id="44035" name="标题 1"/>
          <p:cNvSpPr>
            <a:spLocks noGrp="1" noChangeArrowheads="1"/>
          </p:cNvSpPr>
          <p:nvPr/>
        </p:nvSpPr>
        <p:spPr bwMode="auto">
          <a:xfrm>
            <a:off x="7172961" y="-293370"/>
            <a:ext cx="5836920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温度</a:t>
            </a:r>
          </a:p>
        </p:txBody>
      </p:sp>
      <p:sp>
        <p:nvSpPr>
          <p:cNvPr id="44036" name="标题 1"/>
          <p:cNvSpPr>
            <a:spLocks noGrp="1" noChangeArrowheads="1"/>
          </p:cNvSpPr>
          <p:nvPr/>
        </p:nvSpPr>
        <p:spPr bwMode="auto">
          <a:xfrm>
            <a:off x="1000761" y="1623060"/>
            <a:ext cx="456692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尿床</a:t>
            </a:r>
          </a:p>
        </p:txBody>
      </p:sp>
      <p:sp>
        <p:nvSpPr>
          <p:cNvPr id="44037" name="标题 1"/>
          <p:cNvSpPr>
            <a:spLocks noGrp="1" noChangeArrowheads="1"/>
          </p:cNvSpPr>
          <p:nvPr/>
        </p:nvSpPr>
        <p:spPr bwMode="auto">
          <a:xfrm>
            <a:off x="4648201" y="1602106"/>
            <a:ext cx="456692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  <a:sym typeface="Arial" charset="0"/>
              </a:rPr>
              <a:t>摇摇</a:t>
            </a:r>
            <a:r>
              <a:rPr lang="zh-CN" altLang="en-US" sz="8600" b="1">
                <a:ea typeface="微软雅黑" charset="0"/>
                <a:cs typeface="微软雅黑" charset="0"/>
              </a:rPr>
              <a:t>床</a:t>
            </a:r>
          </a:p>
        </p:txBody>
      </p:sp>
      <p:sp>
        <p:nvSpPr>
          <p:cNvPr id="44038" name="标题 1"/>
          <p:cNvSpPr>
            <a:spLocks noGrp="1" noChangeArrowheads="1"/>
          </p:cNvSpPr>
          <p:nvPr/>
        </p:nvSpPr>
        <p:spPr bwMode="auto">
          <a:xfrm>
            <a:off x="9558022" y="1583056"/>
            <a:ext cx="590804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测体温</a:t>
            </a:r>
          </a:p>
        </p:txBody>
      </p:sp>
      <p:sp>
        <p:nvSpPr>
          <p:cNvPr id="44039" name="标题 1"/>
          <p:cNvSpPr>
            <a:spLocks noGrp="1" noChangeArrowheads="1"/>
          </p:cNvSpPr>
          <p:nvPr/>
        </p:nvSpPr>
        <p:spPr bwMode="auto">
          <a:xfrm>
            <a:off x="972821" y="3583306"/>
            <a:ext cx="6408419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移动可访问</a:t>
            </a:r>
          </a:p>
        </p:txBody>
      </p:sp>
      <p:sp>
        <p:nvSpPr>
          <p:cNvPr id="44040" name="标题 1"/>
          <p:cNvSpPr>
            <a:spLocks noGrp="1" noChangeArrowheads="1"/>
          </p:cNvSpPr>
          <p:nvPr/>
        </p:nvSpPr>
        <p:spPr bwMode="auto">
          <a:xfrm>
            <a:off x="8295641" y="3562350"/>
            <a:ext cx="6408421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状态报警</a:t>
            </a:r>
          </a:p>
        </p:txBody>
      </p:sp>
      <p:sp>
        <p:nvSpPr>
          <p:cNvPr id="44041" name="标题 1"/>
          <p:cNvSpPr>
            <a:spLocks noGrp="1" noChangeArrowheads="1"/>
          </p:cNvSpPr>
          <p:nvPr/>
        </p:nvSpPr>
        <p:spPr bwMode="auto">
          <a:xfrm>
            <a:off x="919480" y="5524500"/>
            <a:ext cx="641096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低成本</a:t>
            </a:r>
          </a:p>
        </p:txBody>
      </p:sp>
      <p:sp>
        <p:nvSpPr>
          <p:cNvPr id="44042" name="标题 1"/>
          <p:cNvSpPr>
            <a:spLocks noGrp="1" noChangeArrowheads="1"/>
          </p:cNvSpPr>
          <p:nvPr/>
        </p:nvSpPr>
        <p:spPr bwMode="auto">
          <a:xfrm>
            <a:off x="5948681" y="5497830"/>
            <a:ext cx="6408421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可</a:t>
            </a:r>
            <a:r>
              <a:rPr lang="en-US" altLang="zh-CN" sz="8600" b="1">
                <a:latin typeface="微软雅黑" charset="0"/>
              </a:rPr>
              <a:t>DIY</a:t>
            </a:r>
          </a:p>
        </p:txBody>
      </p:sp>
      <p:sp>
        <p:nvSpPr>
          <p:cNvPr id="44043" name="标题 1"/>
          <p:cNvSpPr>
            <a:spLocks noGrp="1" noChangeArrowheads="1"/>
          </p:cNvSpPr>
          <p:nvPr/>
        </p:nvSpPr>
        <p:spPr bwMode="auto">
          <a:xfrm>
            <a:off x="10820401" y="-312420"/>
            <a:ext cx="5836920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哭声</a:t>
            </a:r>
          </a:p>
        </p:txBody>
      </p:sp>
    </p:spTree>
    <p:extLst>
      <p:ext uri="{BB962C8B-B14F-4D97-AF65-F5344CB8AC3E}">
        <p14:creationId xmlns:p14="http://schemas.microsoft.com/office/powerpoint/2010/main" val="415509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 noChangeArrowheads="1"/>
          </p:cNvSpPr>
          <p:nvPr/>
        </p:nvSpPr>
        <p:spPr bwMode="auto">
          <a:xfrm>
            <a:off x="-55879" y="2051686"/>
            <a:ext cx="1463548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en-US" altLang="zh-CN" sz="17100" b="1">
                <a:solidFill>
                  <a:srgbClr val="FFC000"/>
                </a:solidFill>
                <a:latin typeface="Arial Black" charset="0"/>
              </a:rPr>
              <a:t>SOLUTION</a:t>
            </a:r>
          </a:p>
        </p:txBody>
      </p:sp>
      <p:sp>
        <p:nvSpPr>
          <p:cNvPr id="46082" name="标题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102F6D09-8368-AD4D-8440-B5F71BDA3306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17</a:t>
            </a:fld>
            <a:endParaRPr lang="zh-CN" noProof="1"/>
          </a:p>
        </p:txBody>
      </p:sp>
      <p:sp>
        <p:nvSpPr>
          <p:cNvPr id="46084" name="内容占位符 6"/>
          <p:cNvSpPr>
            <a:spLocks noGrp="1" noChangeArrowheads="1"/>
          </p:cNvSpPr>
          <p:nvPr/>
        </p:nvSpPr>
        <p:spPr bwMode="auto">
          <a:xfrm>
            <a:off x="706120" y="1986916"/>
            <a:ext cx="13167360" cy="5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/>
          <a:p>
            <a:pPr marL="489833" indent="-489833">
              <a:spcBef>
                <a:spcPct val="20000"/>
              </a:spcBef>
              <a:buFont typeface="Arial" charset="0"/>
              <a:buChar char="•"/>
            </a:pP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传感器：温度，水，加速度，声音</a:t>
            </a:r>
          </a:p>
          <a:p>
            <a:pPr marL="489833" indent="-489833">
              <a:spcBef>
                <a:spcPct val="20000"/>
              </a:spcBef>
              <a:buFont typeface="Arial" charset="0"/>
              <a:buChar char="•"/>
            </a:pP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输出：</a:t>
            </a:r>
            <a:r>
              <a:rPr lang="en-US" altLang="zh-CN" sz="4600">
                <a:latin typeface="微软雅黑" charset="0"/>
                <a:sym typeface="宋体" charset="0"/>
              </a:rPr>
              <a:t>LED</a:t>
            </a: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，</a:t>
            </a:r>
            <a:r>
              <a:rPr lang="en-US" altLang="zh-CN" sz="4600">
                <a:latin typeface="微软雅黑" charset="0"/>
                <a:sym typeface="宋体" charset="0"/>
              </a:rPr>
              <a:t>LED Bar</a:t>
            </a: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，</a:t>
            </a:r>
            <a:r>
              <a:rPr lang="en-US" altLang="zh-CN" sz="4600">
                <a:latin typeface="微软雅黑" charset="0"/>
                <a:sym typeface="宋体" charset="0"/>
              </a:rPr>
              <a:t>LCD</a:t>
            </a:r>
          </a:p>
          <a:p>
            <a:pPr marL="489833" indent="-489833">
              <a:spcBef>
                <a:spcPct val="20000"/>
              </a:spcBef>
              <a:buFont typeface="Arial" charset="0"/>
              <a:buChar char="•"/>
            </a:pP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传动：电机，驱动，曲轴，继电器</a:t>
            </a:r>
            <a:endParaRPr lang="en-US" altLang="zh-CN" sz="4600">
              <a:latin typeface="微软雅黑" charset="0"/>
              <a:sym typeface="宋体" charset="0"/>
            </a:endParaRPr>
          </a:p>
          <a:p>
            <a:pPr marL="489833" indent="-489833">
              <a:spcBef>
                <a:spcPct val="20000"/>
              </a:spcBef>
              <a:buFont typeface="Arial" charset="0"/>
              <a:buChar char="•"/>
            </a:pP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结构：硬纸板，连杆</a:t>
            </a:r>
          </a:p>
          <a:p>
            <a:pPr marL="489833" indent="-489833">
              <a:spcBef>
                <a:spcPct val="20000"/>
              </a:spcBef>
              <a:buFont typeface="Arial" charset="0"/>
              <a:buChar char="•"/>
            </a:pP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存储和通信：</a:t>
            </a:r>
            <a:r>
              <a:rPr lang="en-US" altLang="zh-CN" sz="4600">
                <a:latin typeface="微软雅黑" charset="0"/>
                <a:sym typeface="宋体" charset="0"/>
              </a:rPr>
              <a:t>WIFI</a:t>
            </a:r>
            <a:r>
              <a:rPr lang="zh-CN" altLang="en-US" sz="4600">
                <a:ea typeface="微软雅黑" charset="0"/>
                <a:cs typeface="微软雅黑" charset="0"/>
                <a:sym typeface="宋体" charset="0"/>
              </a:rPr>
              <a:t>，云服务</a:t>
            </a:r>
          </a:p>
        </p:txBody>
      </p:sp>
    </p:spTree>
    <p:extLst>
      <p:ext uri="{BB962C8B-B14F-4D97-AF65-F5344CB8AC3E}">
        <p14:creationId xmlns:p14="http://schemas.microsoft.com/office/powerpoint/2010/main" val="354586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FAC132C6-651B-3948-81C4-E854241860B4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18</a:t>
            </a:fld>
            <a:endParaRPr lang="zh-CN" noProof="1"/>
          </a:p>
        </p:txBody>
      </p:sp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15700">
                <a:solidFill>
                  <a:srgbClr val="FFC000"/>
                </a:solidFill>
                <a:latin typeface="Arial Black" charset="0"/>
              </a:rPr>
              <a:t>LET'S ROCK 1</a:t>
            </a:r>
          </a:p>
        </p:txBody>
      </p:sp>
      <p:sp>
        <p:nvSpPr>
          <p:cNvPr id="3074" name="内容占位符 2"/>
          <p:cNvSpPr>
            <a:spLocks noGrp="1"/>
          </p:cNvSpPr>
          <p:nvPr>
            <p:ph type="body" idx="1"/>
          </p:nvPr>
        </p:nvSpPr>
        <p:spPr>
          <a:xfrm>
            <a:off x="998221" y="5937886"/>
            <a:ext cx="12618720" cy="1800224"/>
          </a:xfrm>
          <a:ln>
            <a:miter/>
          </a:ln>
        </p:spPr>
        <p:txBody>
          <a:bodyPr/>
          <a:lstStyle/>
          <a:p>
            <a:r>
              <a:rPr lang="zh-CN" altLang="en-US" sz="4600" noProof="1"/>
              <a:t>摇摆</a:t>
            </a:r>
          </a:p>
        </p:txBody>
      </p:sp>
    </p:spTree>
    <p:extLst>
      <p:ext uri="{BB962C8B-B14F-4D97-AF65-F5344CB8AC3E}">
        <p14:creationId xmlns:p14="http://schemas.microsoft.com/office/powerpoint/2010/main" val="4041642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623264AE-2F22-2D44-851F-4AAA9AE6DBE7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19</a:t>
            </a:fld>
            <a:endParaRPr lang="zh-CN" noProof="1"/>
          </a:p>
        </p:txBody>
      </p:sp>
      <p:sp>
        <p:nvSpPr>
          <p:cNvPr id="48130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结构制作</a:t>
            </a:r>
          </a:p>
        </p:txBody>
      </p:sp>
      <p:sp>
        <p:nvSpPr>
          <p:cNvPr id="48131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硬纸板</a:t>
            </a:r>
          </a:p>
          <a:p>
            <a:r>
              <a:rPr lang="zh-CN" altLang="en-US"/>
              <a:t>保鲜膜</a:t>
            </a:r>
          </a:p>
          <a:p>
            <a:r>
              <a:rPr lang="zh-CN" altLang="en-US"/>
              <a:t>被褥</a:t>
            </a:r>
          </a:p>
          <a:p>
            <a:r>
              <a:rPr lang="zh-CN" altLang="en-US"/>
              <a:t>胶带</a:t>
            </a:r>
          </a:p>
          <a:p>
            <a:r>
              <a:rPr lang="zh-CN" altLang="en-US"/>
              <a:t>订书机</a:t>
            </a:r>
          </a:p>
        </p:txBody>
      </p:sp>
      <p:pic>
        <p:nvPicPr>
          <p:cNvPr id="48132" name="图片 3" descr="IMG201512201117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21" y="-205739"/>
            <a:ext cx="8427720" cy="843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38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16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结构制作</a:t>
            </a:r>
          </a:p>
        </p:txBody>
      </p:sp>
      <p:sp>
        <p:nvSpPr>
          <p:cNvPr id="49154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硬纸板</a:t>
            </a:r>
          </a:p>
          <a:p>
            <a:r>
              <a:rPr lang="zh-CN" altLang="en-US"/>
              <a:t>保鲜膜</a:t>
            </a:r>
          </a:p>
          <a:p>
            <a:r>
              <a:rPr lang="zh-CN" altLang="en-US"/>
              <a:t>被褥</a:t>
            </a:r>
          </a:p>
          <a:p>
            <a:r>
              <a:rPr lang="zh-CN" altLang="en-US"/>
              <a:t>胶带</a:t>
            </a:r>
          </a:p>
          <a:p>
            <a:r>
              <a:rPr lang="zh-CN" altLang="en-US"/>
              <a:t>订书机</a:t>
            </a:r>
          </a:p>
        </p:txBody>
      </p:sp>
      <p:pic>
        <p:nvPicPr>
          <p:cNvPr id="49155" name="图片 30" descr="IMG201512201003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r="28932"/>
          <a:stretch>
            <a:fillRect/>
          </a:stretch>
        </p:blipFill>
        <p:spPr bwMode="auto">
          <a:xfrm>
            <a:off x="9964422" y="-32385"/>
            <a:ext cx="4574539" cy="835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图片 29" descr="IMG201512200943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2" r="30104" b="-485"/>
          <a:stretch>
            <a:fillRect/>
          </a:stretch>
        </p:blipFill>
        <p:spPr bwMode="auto">
          <a:xfrm>
            <a:off x="5356862" y="-379095"/>
            <a:ext cx="4696459" cy="1013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图片 26" descr="IMG201512192237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t="871" r="-15155"/>
          <a:stretch>
            <a:fillRect/>
          </a:stretch>
        </p:blipFill>
        <p:spPr bwMode="auto">
          <a:xfrm>
            <a:off x="-863599" y="-897256"/>
            <a:ext cx="7698741" cy="980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549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结构制作</a:t>
            </a:r>
          </a:p>
        </p:txBody>
      </p:sp>
      <p:sp>
        <p:nvSpPr>
          <p:cNvPr id="50178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硬纸板</a:t>
            </a:r>
          </a:p>
          <a:p>
            <a:r>
              <a:rPr lang="zh-CN" altLang="en-US"/>
              <a:t>保鲜膜</a:t>
            </a:r>
          </a:p>
          <a:p>
            <a:r>
              <a:rPr lang="zh-CN" altLang="en-US"/>
              <a:t>被褥</a:t>
            </a:r>
          </a:p>
          <a:p>
            <a:r>
              <a:rPr lang="zh-CN" altLang="en-US"/>
              <a:t>胶带</a:t>
            </a:r>
          </a:p>
          <a:p>
            <a:r>
              <a:rPr lang="zh-CN" altLang="en-US"/>
              <a:t>订书机</a:t>
            </a:r>
          </a:p>
        </p:txBody>
      </p:sp>
      <p:pic>
        <p:nvPicPr>
          <p:cNvPr id="50179" name="图片 2" descr="IMG201512201115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" y="-205740"/>
            <a:ext cx="16093442" cy="905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23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99550C02-2194-6248-804B-9A19C1A0CCD0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22</a:t>
            </a:fld>
            <a:endParaRPr lang="zh-CN" noProof="1"/>
          </a:p>
        </p:txBody>
      </p:sp>
      <p:sp>
        <p:nvSpPr>
          <p:cNvPr id="51202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Edison</a:t>
            </a:r>
            <a:r>
              <a:rPr lang="zh-CN" altLang="en-US"/>
              <a:t>开发</a:t>
            </a:r>
          </a:p>
        </p:txBody>
      </p:sp>
      <p:sp>
        <p:nvSpPr>
          <p:cNvPr id="51203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重力传感器 </a:t>
            </a:r>
            <a:r>
              <a:rPr lang="en-US" altLang="zh-CN"/>
              <a:t>- </a:t>
            </a:r>
            <a:r>
              <a:rPr lang="zh-CN" altLang="en-US"/>
              <a:t>睡姿</a:t>
            </a:r>
            <a:r>
              <a:rPr lang="en-US" altLang="zh-CN"/>
              <a:t>LED</a:t>
            </a:r>
          </a:p>
          <a:p>
            <a:r>
              <a:rPr lang="zh-CN" altLang="en-US"/>
              <a:t>水传感器 </a:t>
            </a:r>
            <a:r>
              <a:rPr lang="en-US" altLang="zh-CN"/>
              <a:t>- </a:t>
            </a:r>
            <a:r>
              <a:rPr lang="zh-CN" altLang="en-US"/>
              <a:t>尿床</a:t>
            </a:r>
            <a:r>
              <a:rPr lang="en-US" altLang="zh-CN"/>
              <a:t>LED</a:t>
            </a:r>
          </a:p>
          <a:p>
            <a:r>
              <a:rPr lang="zh-CN" altLang="en-US"/>
              <a:t>温度传感器 </a:t>
            </a:r>
            <a:r>
              <a:rPr lang="en-US" altLang="zh-CN"/>
              <a:t>- LED bar</a:t>
            </a:r>
            <a:endParaRPr lang="zh-CN" altLang="en-US"/>
          </a:p>
          <a:p>
            <a:r>
              <a:rPr lang="zh-CN" altLang="en-US"/>
              <a:t>声音传感器 </a:t>
            </a:r>
            <a:r>
              <a:rPr lang="en-US" altLang="zh-CN"/>
              <a:t>- </a:t>
            </a:r>
            <a:r>
              <a:rPr lang="zh-CN" altLang="en-US"/>
              <a:t>继电器</a:t>
            </a:r>
          </a:p>
          <a:p>
            <a:r>
              <a:rPr lang="zh-CN" altLang="en-US"/>
              <a:t>数据异常 </a:t>
            </a:r>
            <a:r>
              <a:rPr lang="en-US" altLang="zh-CN"/>
              <a:t>- </a:t>
            </a:r>
            <a:r>
              <a:rPr lang="zh-CN" altLang="en-US"/>
              <a:t>云服务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1204" name="图片 30" descr="IMG_35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24926" y="-34290"/>
            <a:ext cx="8332471" cy="833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18" descr="IMG_32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960" y="-120015"/>
            <a:ext cx="8425181" cy="842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5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DD047F0D-AFA7-FF43-9472-EBAE398BA973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23</a:t>
            </a:fld>
            <a:endParaRPr lang="zh-CN" noProof="1"/>
          </a:p>
        </p:txBody>
      </p:sp>
      <p:sp>
        <p:nvSpPr>
          <p:cNvPr id="52226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Edison</a:t>
            </a:r>
            <a:r>
              <a:rPr lang="zh-CN" altLang="en-US"/>
              <a:t>开发</a:t>
            </a:r>
          </a:p>
        </p:txBody>
      </p:sp>
      <p:sp>
        <p:nvSpPr>
          <p:cNvPr id="52227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重力传感器 </a:t>
            </a:r>
            <a:r>
              <a:rPr lang="en-US" altLang="zh-CN"/>
              <a:t>- </a:t>
            </a:r>
            <a:r>
              <a:rPr lang="zh-CN" altLang="en-US"/>
              <a:t>睡姿</a:t>
            </a:r>
            <a:r>
              <a:rPr lang="en-US" altLang="zh-CN"/>
              <a:t>LED</a:t>
            </a:r>
          </a:p>
          <a:p>
            <a:r>
              <a:rPr lang="zh-CN" altLang="en-US"/>
              <a:t>水传感器 </a:t>
            </a:r>
            <a:r>
              <a:rPr lang="en-US" altLang="zh-CN"/>
              <a:t>- </a:t>
            </a:r>
            <a:r>
              <a:rPr lang="zh-CN" altLang="en-US"/>
              <a:t>尿床</a:t>
            </a:r>
            <a:r>
              <a:rPr lang="en-US" altLang="zh-CN"/>
              <a:t>LED</a:t>
            </a:r>
          </a:p>
          <a:p>
            <a:r>
              <a:rPr lang="zh-CN" altLang="en-US"/>
              <a:t>温度传感器 </a:t>
            </a:r>
            <a:r>
              <a:rPr lang="en-US" altLang="zh-CN"/>
              <a:t>- LED bar</a:t>
            </a:r>
            <a:endParaRPr lang="zh-CN" altLang="en-US"/>
          </a:p>
          <a:p>
            <a:r>
              <a:rPr lang="zh-CN" altLang="en-US"/>
              <a:t>声音传感器 </a:t>
            </a:r>
            <a:r>
              <a:rPr lang="en-US" altLang="zh-CN"/>
              <a:t>- </a:t>
            </a:r>
            <a:r>
              <a:rPr lang="zh-CN" altLang="en-US"/>
              <a:t>继电器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2228" name="图片 30" descr="IMG_35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24320" y="-120014"/>
            <a:ext cx="8793481" cy="879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图片 40" descr="IMG_32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81710" y="-551180"/>
            <a:ext cx="9044940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98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55B4EBF7-E8F6-B142-AD30-D231C35C4520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24</a:t>
            </a:fld>
            <a:endParaRPr lang="zh-CN" noProof="1"/>
          </a:p>
        </p:txBody>
      </p:sp>
      <p:sp>
        <p:nvSpPr>
          <p:cNvPr id="53250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Edison</a:t>
            </a:r>
            <a:r>
              <a:rPr lang="zh-CN" altLang="en-US"/>
              <a:t>开发</a:t>
            </a:r>
          </a:p>
        </p:txBody>
      </p:sp>
      <p:sp>
        <p:nvSpPr>
          <p:cNvPr id="53251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重力传感器 </a:t>
            </a:r>
            <a:r>
              <a:rPr lang="en-US" altLang="zh-CN"/>
              <a:t>- </a:t>
            </a:r>
            <a:r>
              <a:rPr lang="zh-CN" altLang="en-US"/>
              <a:t>睡姿</a:t>
            </a:r>
            <a:r>
              <a:rPr lang="en-US" altLang="zh-CN"/>
              <a:t>LED</a:t>
            </a:r>
          </a:p>
          <a:p>
            <a:r>
              <a:rPr lang="zh-CN" altLang="en-US"/>
              <a:t>水传感器 </a:t>
            </a:r>
            <a:r>
              <a:rPr lang="en-US" altLang="zh-CN"/>
              <a:t>- </a:t>
            </a:r>
            <a:r>
              <a:rPr lang="zh-CN" altLang="en-US"/>
              <a:t>尿床</a:t>
            </a:r>
            <a:r>
              <a:rPr lang="en-US" altLang="zh-CN"/>
              <a:t>LED</a:t>
            </a:r>
          </a:p>
          <a:p>
            <a:r>
              <a:rPr lang="zh-CN" altLang="en-US"/>
              <a:t>温度传感器 </a:t>
            </a:r>
            <a:r>
              <a:rPr lang="en-US" altLang="zh-CN"/>
              <a:t>- LED bar</a:t>
            </a:r>
            <a:endParaRPr lang="zh-CN" altLang="en-US"/>
          </a:p>
          <a:p>
            <a:r>
              <a:rPr lang="zh-CN" altLang="en-US"/>
              <a:t>声音传感器 </a:t>
            </a:r>
            <a:r>
              <a:rPr lang="en-US" altLang="zh-CN"/>
              <a:t>- </a:t>
            </a:r>
            <a:r>
              <a:rPr lang="zh-CN" altLang="en-US"/>
              <a:t>继电器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3252" name="图片 38" descr="IMG201512201308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1320" y="-811530"/>
            <a:ext cx="9888221" cy="989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42" descr="IMG201512201358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82" y="-897255"/>
            <a:ext cx="9888219" cy="988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68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527EE823-7075-5F43-A387-480310DC315E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25</a:t>
            </a:fld>
            <a:endParaRPr lang="zh-CN" noProof="1"/>
          </a:p>
        </p:txBody>
      </p:sp>
      <p:sp>
        <p:nvSpPr>
          <p:cNvPr id="54274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传动</a:t>
            </a:r>
          </a:p>
        </p:txBody>
      </p:sp>
      <p:sp>
        <p:nvSpPr>
          <p:cNvPr id="54275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硬纸板</a:t>
            </a:r>
          </a:p>
          <a:p>
            <a:r>
              <a:rPr lang="zh-CN" altLang="en-US"/>
              <a:t>保鲜膜</a:t>
            </a:r>
          </a:p>
          <a:p>
            <a:r>
              <a:rPr lang="zh-CN" altLang="en-US"/>
              <a:t>被褥</a:t>
            </a:r>
          </a:p>
          <a:p>
            <a:r>
              <a:rPr lang="zh-CN" altLang="en-US"/>
              <a:t>胶带</a:t>
            </a:r>
          </a:p>
          <a:p>
            <a:r>
              <a:rPr lang="zh-CN" altLang="en-US"/>
              <a:t>订书机</a:t>
            </a:r>
          </a:p>
        </p:txBody>
      </p:sp>
      <p:pic>
        <p:nvPicPr>
          <p:cNvPr id="54276" name="图片 35" descr="IMG_35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439545" y="-1587501"/>
            <a:ext cx="10382251" cy="1038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图片 36" descr="d824ac6a8fe5e66e1418ebe1d0d483ad (1)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t="45728" r="23309" b="8540"/>
          <a:stretch>
            <a:fillRect/>
          </a:stretch>
        </p:blipFill>
        <p:spPr bwMode="auto">
          <a:xfrm>
            <a:off x="7200901" y="-32386"/>
            <a:ext cx="7660640" cy="820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11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BD9627C9-E0FF-1545-877B-B88CDCD99A67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26</a:t>
            </a:fld>
            <a:endParaRPr lang="zh-CN" noProof="1"/>
          </a:p>
        </p:txBody>
      </p:sp>
      <p:sp>
        <p:nvSpPr>
          <p:cNvPr id="55298" name="标题 1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15700">
                <a:solidFill>
                  <a:srgbClr val="FFC000"/>
                </a:solidFill>
                <a:latin typeface="Arial Black" charset="0"/>
              </a:rPr>
              <a:t>LET'S ROCK 2</a:t>
            </a:r>
          </a:p>
        </p:txBody>
      </p:sp>
      <p:sp>
        <p:nvSpPr>
          <p:cNvPr id="3074" name="内容占位符 2"/>
          <p:cNvSpPr>
            <a:spLocks noGrp="1"/>
          </p:cNvSpPr>
          <p:nvPr>
            <p:ph type="body" idx="1"/>
          </p:nvPr>
        </p:nvSpPr>
        <p:spPr>
          <a:xfrm>
            <a:off x="998221" y="5937886"/>
            <a:ext cx="12618720" cy="1800224"/>
          </a:xfrm>
          <a:ln>
            <a:miter/>
          </a:ln>
        </p:spPr>
        <p:txBody>
          <a:bodyPr/>
          <a:lstStyle/>
          <a:p>
            <a:r>
              <a:rPr lang="zh-CN" altLang="en-US" sz="4600">
                <a:solidFill>
                  <a:srgbClr val="898989"/>
                </a:solidFill>
              </a:rPr>
              <a:t>一起摇摆</a:t>
            </a:r>
          </a:p>
        </p:txBody>
      </p:sp>
    </p:spTree>
    <p:extLst>
      <p:ext uri="{BB962C8B-B14F-4D97-AF65-F5344CB8AC3E}">
        <p14:creationId xmlns:p14="http://schemas.microsoft.com/office/powerpoint/2010/main" val="302072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421C8A55-09F4-C348-827B-33CCB654755F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27</a:t>
            </a:fld>
            <a:endParaRPr lang="zh-CN" noProof="1"/>
          </a:p>
        </p:txBody>
      </p:sp>
      <p:sp>
        <p:nvSpPr>
          <p:cNvPr id="56322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整合</a:t>
            </a:r>
          </a:p>
        </p:txBody>
      </p:sp>
      <p:sp>
        <p:nvSpPr>
          <p:cNvPr id="56323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代码合并</a:t>
            </a:r>
          </a:p>
          <a:p>
            <a:r>
              <a:rPr lang="zh-CN" altLang="en-US"/>
              <a:t>测试功能</a:t>
            </a:r>
          </a:p>
          <a:p>
            <a:r>
              <a:rPr lang="zh-CN" altLang="en-US"/>
              <a:t>预演</a:t>
            </a:r>
          </a:p>
        </p:txBody>
      </p:sp>
      <p:pic>
        <p:nvPicPr>
          <p:cNvPr id="56324" name="图片 4" descr="IMG20151220135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61" y="-464819"/>
            <a:ext cx="8742680" cy="874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12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7ABE2851-7C93-5141-89BC-55F6A3504C1E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28</a:t>
            </a:fld>
            <a:endParaRPr lang="zh-CN" noProof="1"/>
          </a:p>
        </p:txBody>
      </p:sp>
      <p:sp>
        <p:nvSpPr>
          <p:cNvPr id="57346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整合</a:t>
            </a:r>
          </a:p>
        </p:txBody>
      </p:sp>
      <p:pic>
        <p:nvPicPr>
          <p:cNvPr id="57347" name="内容占位符 1" descr="IMG2015122012234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01" y="-1400090"/>
            <a:ext cx="8234680" cy="9603021"/>
          </a:xfrm>
        </p:spPr>
      </p:pic>
      <p:pic>
        <p:nvPicPr>
          <p:cNvPr id="57348" name="图片 3" descr="IMG201512201223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60" y="-1400090"/>
            <a:ext cx="8249922" cy="961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30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9432A056-0142-AC4E-B7DA-E5747EE1D462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29</a:t>
            </a:fld>
            <a:endParaRPr lang="zh-CN" noProof="1"/>
          </a:p>
        </p:txBody>
      </p:sp>
      <p:sp>
        <p:nvSpPr>
          <p:cNvPr id="58370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整合</a:t>
            </a:r>
          </a:p>
        </p:txBody>
      </p:sp>
      <p:sp>
        <p:nvSpPr>
          <p:cNvPr id="58371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</a:p>
          <a:p>
            <a:r>
              <a:rPr lang="zh-CN" altLang="en-US"/>
              <a:t>现有方案</a:t>
            </a:r>
          </a:p>
          <a:p>
            <a:r>
              <a:rPr lang="zh-CN" altLang="en-US"/>
              <a:t>现有方案不足</a:t>
            </a:r>
          </a:p>
          <a:p>
            <a:r>
              <a:rPr lang="zh-CN" altLang="en-US"/>
              <a:t>我们的优势</a:t>
            </a:r>
          </a:p>
          <a:p>
            <a:r>
              <a:rPr lang="zh-CN" altLang="en-US"/>
              <a:t>团队介绍</a:t>
            </a:r>
          </a:p>
        </p:txBody>
      </p:sp>
      <p:pic>
        <p:nvPicPr>
          <p:cNvPr id="58372" name="图片 2" descr="IMG201512201216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720" y="-1595451"/>
            <a:ext cx="16093440" cy="1108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>
          <a:xfrm>
            <a:off x="377825" y="2655888"/>
            <a:ext cx="9317038" cy="1514475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latin typeface="Intel Clear" charset="0"/>
                <a:cs typeface="Intel Clear" charset="0"/>
              </a:rPr>
              <a:t>Moon Boat</a:t>
            </a:r>
            <a:endParaRPr lang="en-US" altLang="zh-TW" dirty="0">
              <a:latin typeface="Intel Clear" charset="0"/>
              <a:cs typeface="Intel Clear" charset="0"/>
            </a:endParaRPr>
          </a:p>
        </p:txBody>
      </p:sp>
      <p:sp>
        <p:nvSpPr>
          <p:cNvPr id="23554" name="Subtitle 2"/>
          <p:cNvSpPr>
            <a:spLocks noGrp="1"/>
          </p:cNvSpPr>
          <p:nvPr>
            <p:ph type="subTitle" idx="1"/>
          </p:nvPr>
        </p:nvSpPr>
        <p:spPr>
          <a:xfrm>
            <a:off x="334963" y="4541838"/>
            <a:ext cx="10240962" cy="22129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Intel Clear Light" charset="0"/>
              </a:rPr>
              <a:t>有一个团队</a:t>
            </a:r>
            <a:endParaRPr lang="en-US" altLang="zh-TW" dirty="0">
              <a:latin typeface="Intel Clear Light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A2AE7013-0C35-EC4E-A487-08935106F892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30</a:t>
            </a:fld>
            <a:endParaRPr lang="zh-CN" noProof="1"/>
          </a:p>
        </p:txBody>
      </p:sp>
      <p:sp>
        <p:nvSpPr>
          <p:cNvPr id="59394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整合</a:t>
            </a:r>
          </a:p>
        </p:txBody>
      </p:sp>
      <p:sp>
        <p:nvSpPr>
          <p:cNvPr id="59395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</a:p>
          <a:p>
            <a:r>
              <a:rPr lang="zh-CN" altLang="en-US"/>
              <a:t>现有方案</a:t>
            </a:r>
          </a:p>
          <a:p>
            <a:r>
              <a:rPr lang="zh-CN" altLang="en-US"/>
              <a:t>现有方案不足</a:t>
            </a:r>
          </a:p>
          <a:p>
            <a:r>
              <a:rPr lang="zh-CN" altLang="en-US"/>
              <a:t>我们的优势</a:t>
            </a:r>
          </a:p>
          <a:p>
            <a:r>
              <a:rPr lang="zh-CN" altLang="en-US"/>
              <a:t>团队介绍</a:t>
            </a:r>
          </a:p>
        </p:txBody>
      </p:sp>
      <p:pic>
        <p:nvPicPr>
          <p:cNvPr id="59396" name="图片 30" descr="IMG20151220152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" y="-1709412"/>
            <a:ext cx="15524480" cy="1071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606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AD8A65FA-3F0B-5A49-A9B1-E5D8819BC4C6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31</a:t>
            </a:fld>
            <a:endParaRPr lang="zh-CN" noProof="1"/>
          </a:p>
        </p:txBody>
      </p:sp>
      <p:sp>
        <p:nvSpPr>
          <p:cNvPr id="60418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材料清单</a:t>
            </a:r>
          </a:p>
        </p:txBody>
      </p:sp>
      <p:sp>
        <p:nvSpPr>
          <p:cNvPr id="60419" name="内容占位符 6"/>
          <p:cNvSpPr>
            <a:spLocks noGrp="1" noChangeArrowheads="1"/>
          </p:cNvSpPr>
          <p:nvPr>
            <p:ph idx="1"/>
          </p:nvPr>
        </p:nvSpPr>
        <p:spPr>
          <a:xfrm>
            <a:off x="731521" y="1661160"/>
            <a:ext cx="5552440" cy="5433060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zh-CN" sz="2300">
              <a:sym typeface="宋体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Edison</a:t>
            </a:r>
          </a:p>
          <a:p>
            <a:pPr marL="653110" lvl="1" indent="0">
              <a:lnSpc>
                <a:spcPct val="120000"/>
              </a:lnSpc>
              <a:buNone/>
            </a:pPr>
            <a:r>
              <a:rPr lang="en-US" altLang="zh-CN" sz="2300">
                <a:sym typeface="宋体" charset="0"/>
              </a:rPr>
              <a:t> Grove Expansion 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Water</a:t>
            </a:r>
            <a:r>
              <a:rPr lang="zh-CN" altLang="en-US" sz="2300">
                <a:sym typeface="宋体" charset="0"/>
              </a:rPr>
              <a:t>传感器</a:t>
            </a:r>
          </a:p>
          <a:p>
            <a:pPr>
              <a:lnSpc>
                <a:spcPct val="120000"/>
              </a:lnSpc>
            </a:pPr>
            <a:r>
              <a:rPr lang="en-US" sz="2300">
                <a:sym typeface="宋体" charset="0"/>
              </a:rPr>
              <a:t>   Sound</a:t>
            </a:r>
            <a:r>
              <a:rPr lang="zh-CN" altLang="en-US" sz="2300">
                <a:sym typeface="宋体" charset="0"/>
              </a:rPr>
              <a:t>传感器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3-Axis</a:t>
            </a:r>
            <a:r>
              <a:rPr lang="zh-CN" altLang="en-US" sz="2300">
                <a:sym typeface="宋体" charset="0"/>
              </a:rPr>
              <a:t>传感器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Temperature</a:t>
            </a:r>
            <a:r>
              <a:rPr lang="zh-CN" altLang="en-US" sz="2300">
                <a:sym typeface="宋体" charset="0"/>
              </a:rPr>
              <a:t>传感器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LEDbar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LED x3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Relayx1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</a:t>
            </a:r>
            <a:r>
              <a:rPr lang="zh-CN" altLang="en-US" sz="2300">
                <a:sym typeface="宋体" charset="0"/>
              </a:rPr>
              <a:t>直流电机</a:t>
            </a:r>
            <a:r>
              <a:rPr lang="en-US" altLang="zh-CN" sz="2300">
                <a:sym typeface="宋体" charset="0"/>
              </a:rPr>
              <a:t>x1</a:t>
            </a:r>
          </a:p>
          <a:p>
            <a:pPr>
              <a:lnSpc>
                <a:spcPct val="120000"/>
              </a:lnSpc>
            </a:pPr>
            <a:r>
              <a:rPr lang="en-US" altLang="zh-CN" sz="2300">
                <a:sym typeface="宋体" charset="0"/>
              </a:rPr>
              <a:t></a:t>
            </a:r>
            <a:r>
              <a:rPr lang="zh-CN" altLang="en-US" sz="2300">
                <a:sym typeface="宋体" charset="0"/>
              </a:rPr>
              <a:t>电机驱动板</a:t>
            </a:r>
            <a:r>
              <a:rPr lang="en-US" altLang="zh-CN" sz="2300">
                <a:sym typeface="宋体" charset="0"/>
              </a:rPr>
              <a:t>x1</a:t>
            </a:r>
          </a:p>
        </p:txBody>
      </p:sp>
      <p:sp>
        <p:nvSpPr>
          <p:cNvPr id="60420" name="内容占位符 6"/>
          <p:cNvSpPr>
            <a:spLocks noGrp="1" noChangeArrowheads="1"/>
          </p:cNvSpPr>
          <p:nvPr/>
        </p:nvSpPr>
        <p:spPr bwMode="auto">
          <a:xfrm>
            <a:off x="7315201" y="1956436"/>
            <a:ext cx="5552440" cy="5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/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硬纸板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胶带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订书机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塑胶杆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蒙奇奇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被褥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保鲜膜</a:t>
            </a:r>
          </a:p>
          <a:p>
            <a:pPr marL="489833" indent="-489833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altLang="zh-CN" sz="2300">
                <a:latin typeface="微软雅黑" charset="0"/>
                <a:sym typeface="宋体" charset="0"/>
              </a:rPr>
              <a:t></a:t>
            </a:r>
            <a:r>
              <a:rPr lang="zh-CN" altLang="en-US" sz="2300">
                <a:latin typeface="微软雅黑" charset="0"/>
                <a:sym typeface="宋体" charset="0"/>
              </a:rPr>
              <a:t>加热器</a:t>
            </a:r>
          </a:p>
        </p:txBody>
      </p:sp>
    </p:spTree>
    <p:extLst>
      <p:ext uri="{BB962C8B-B14F-4D97-AF65-F5344CB8AC3E}">
        <p14:creationId xmlns:p14="http://schemas.microsoft.com/office/powerpoint/2010/main" val="405013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42" y="4114801"/>
            <a:ext cx="707644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ACC4F0FC-9767-F443-B50B-61A32EE7CC9E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32</a:t>
            </a:fld>
            <a:endParaRPr lang="zh-CN" noProof="1"/>
          </a:p>
        </p:txBody>
      </p:sp>
      <p:sp>
        <p:nvSpPr>
          <p:cNvPr id="62467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收获满满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ln>
            <a:miter/>
          </a:ln>
        </p:spPr>
        <p:txBody>
          <a:bodyPr/>
          <a:lstStyle/>
          <a:p>
            <a:pPr marL="0" indent="0"/>
            <a:r>
              <a:rPr lang="zh-CN" altLang="en-US">
                <a:sym typeface="宋体" charset="0"/>
              </a:rPr>
              <a:t>认识一堆宅男，一大堆</a:t>
            </a:r>
          </a:p>
          <a:p>
            <a:pPr marL="0" indent="0"/>
            <a:r>
              <a:rPr lang="en-US" altLang="zh-CN">
                <a:sym typeface="宋体" charset="0"/>
              </a:rPr>
              <a:t>Edison</a:t>
            </a:r>
            <a:r>
              <a:rPr lang="zh-CN" altLang="en-US">
                <a:sym typeface="宋体" charset="0"/>
              </a:rPr>
              <a:t>主板和套件</a:t>
            </a:r>
          </a:p>
          <a:p>
            <a:pPr marL="0" indent="0"/>
            <a:r>
              <a:rPr lang="en-US" altLang="zh-CN">
                <a:sym typeface="宋体" charset="0"/>
              </a:rPr>
              <a:t>Edison</a:t>
            </a:r>
            <a:r>
              <a:rPr lang="zh-CN" altLang="en-US">
                <a:sym typeface="宋体" charset="0"/>
              </a:rPr>
              <a:t>实战演练机会</a:t>
            </a:r>
          </a:p>
          <a:p>
            <a:pPr marL="0" indent="0"/>
            <a:r>
              <a:rPr lang="zh-CN" altLang="en-US">
                <a:sym typeface="宋体" charset="0"/>
              </a:rPr>
              <a:t>奖金</a:t>
            </a:r>
            <a:r>
              <a:rPr lang="en-US" altLang="zh-CN">
                <a:sym typeface="宋体" charset="0"/>
              </a:rPr>
              <a:t>+</a:t>
            </a:r>
            <a:r>
              <a:rPr lang="zh-CN" altLang="en-US">
                <a:sym typeface="宋体" charset="0"/>
              </a:rPr>
              <a:t>生活费</a:t>
            </a:r>
          </a:p>
          <a:p>
            <a:pPr marL="0" indent="0"/>
            <a:r>
              <a:rPr lang="zh-CN" altLang="en-US">
                <a:sym typeface="宋体" charset="0"/>
              </a:rPr>
              <a:t>和工作不一样的团队角色体验</a:t>
            </a:r>
            <a:endParaRPr lang="en-US" altLang="zh-CN">
              <a:sym typeface="宋体" charset="0"/>
            </a:endParaRPr>
          </a:p>
          <a:p>
            <a:pPr marL="0" indent="0"/>
            <a:r>
              <a:rPr lang="zh-CN" altLang="en-US">
                <a:sym typeface="宋体" charset="0"/>
              </a:rPr>
              <a:t>一个愉快的周末</a:t>
            </a:r>
          </a:p>
          <a:p>
            <a:pPr marL="0" indent="0">
              <a:buNone/>
            </a:pPr>
            <a:endParaRPr lang="en-US" altLang="zh-CN">
              <a:sym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9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BDDBCCFD-4AED-7E41-BBEF-6D9910053CB5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33</a:t>
            </a:fld>
            <a:endParaRPr lang="zh-CN" noProof="1"/>
          </a:p>
        </p:txBody>
      </p:sp>
      <p:sp>
        <p:nvSpPr>
          <p:cNvPr id="64514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传动</a:t>
            </a:r>
          </a:p>
        </p:txBody>
      </p:sp>
      <p:sp>
        <p:nvSpPr>
          <p:cNvPr id="64515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硬纸板</a:t>
            </a:r>
          </a:p>
          <a:p>
            <a:r>
              <a:rPr lang="zh-CN" altLang="en-US"/>
              <a:t>保鲜膜</a:t>
            </a:r>
          </a:p>
          <a:p>
            <a:r>
              <a:rPr lang="zh-CN" altLang="en-US"/>
              <a:t>被褥</a:t>
            </a:r>
          </a:p>
          <a:p>
            <a:r>
              <a:rPr lang="zh-CN" altLang="en-US"/>
              <a:t>胶带</a:t>
            </a:r>
          </a:p>
          <a:p>
            <a:r>
              <a:rPr lang="zh-CN" altLang="en-US"/>
              <a:t>订书机</a:t>
            </a:r>
          </a:p>
        </p:txBody>
      </p:sp>
      <p:pic>
        <p:nvPicPr>
          <p:cNvPr id="64516" name="图片 2" descr="IMG201512201458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0" y="-377190"/>
            <a:ext cx="16093440" cy="90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标题 1"/>
          <p:cNvSpPr>
            <a:spLocks noGrp="1" noChangeArrowheads="1"/>
          </p:cNvSpPr>
          <p:nvPr/>
        </p:nvSpPr>
        <p:spPr bwMode="auto">
          <a:xfrm>
            <a:off x="977901" y="1003936"/>
            <a:ext cx="1261872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en-US" altLang="zh-CN" sz="15700" b="1">
                <a:solidFill>
                  <a:srgbClr val="FFC000"/>
                </a:solidFill>
                <a:latin typeface="Arial Black" charset="0"/>
              </a:rPr>
              <a:t>THANKS</a:t>
            </a:r>
          </a:p>
        </p:txBody>
      </p:sp>
      <p:pic>
        <p:nvPicPr>
          <p:cNvPr id="64518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99" y="4461510"/>
            <a:ext cx="2469779" cy="237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标题 1"/>
          <p:cNvSpPr>
            <a:spLocks noGrp="1" noChangeArrowheads="1"/>
          </p:cNvSpPr>
          <p:nvPr/>
        </p:nvSpPr>
        <p:spPr bwMode="auto">
          <a:xfrm>
            <a:off x="7546342" y="6795136"/>
            <a:ext cx="5925819" cy="147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>
              <a:lnSpc>
                <a:spcPct val="120000"/>
              </a:lnSpc>
            </a:pPr>
            <a:r>
              <a:rPr lang="zh-CN" altLang="en-US" sz="2900" b="1">
                <a:solidFill>
                  <a:schemeClr val="bg1"/>
                </a:solidFill>
                <a:ea typeface="微软雅黑" charset="0"/>
                <a:cs typeface="微软雅黑" charset="0"/>
              </a:rPr>
              <a:t>详细介绍，源文件</a:t>
            </a:r>
            <a:endParaRPr lang="en-US" altLang="zh-CN" sz="2900" b="1">
              <a:solidFill>
                <a:schemeClr val="bg1"/>
              </a:solidFill>
              <a:latin typeface="微软雅黑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900" b="1">
                <a:solidFill>
                  <a:schemeClr val="bg1"/>
                </a:solidFill>
                <a:latin typeface="微软雅黑" charset="0"/>
              </a:rPr>
              <a:t>英特尔</a:t>
            </a:r>
            <a:r>
              <a:rPr lang="en-US" altLang="zh-CN" sz="2900" b="1">
                <a:solidFill>
                  <a:schemeClr val="bg1"/>
                </a:solidFill>
                <a:latin typeface="微软雅黑" charset="0"/>
              </a:rPr>
              <a:t>® </a:t>
            </a:r>
            <a:r>
              <a:rPr lang="zh-CN" altLang="en-US" sz="2900" b="1">
                <a:solidFill>
                  <a:schemeClr val="bg1"/>
                </a:solidFill>
                <a:latin typeface="微软雅黑" charset="0"/>
              </a:rPr>
              <a:t>开发人员专区</a:t>
            </a:r>
            <a:r>
              <a:rPr lang="zh-CN" altLang="en-US" sz="2900" b="1">
                <a:solidFill>
                  <a:schemeClr val="bg1"/>
                </a:solidFill>
                <a:ea typeface="微软雅黑" charset="0"/>
                <a:cs typeface="微软雅黑" charset="0"/>
              </a:rPr>
              <a:t>论坛</a:t>
            </a:r>
          </a:p>
        </p:txBody>
      </p:sp>
      <p:sp>
        <p:nvSpPr>
          <p:cNvPr id="64520" name="标题 1"/>
          <p:cNvSpPr>
            <a:spLocks noGrp="1" noChangeArrowheads="1"/>
          </p:cNvSpPr>
          <p:nvPr/>
        </p:nvSpPr>
        <p:spPr bwMode="auto">
          <a:xfrm>
            <a:off x="749302" y="6880860"/>
            <a:ext cx="5925819" cy="147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>
              <a:lnSpc>
                <a:spcPct val="120000"/>
              </a:lnSpc>
            </a:pPr>
            <a:r>
              <a:rPr lang="en-US" sz="2900" b="1">
                <a:solidFill>
                  <a:schemeClr val="bg1"/>
                </a:solidFill>
                <a:latin typeface="微软雅黑" charset="0"/>
              </a:rPr>
              <a:t>Chris.C</a:t>
            </a:r>
            <a:endParaRPr lang="zh-CN" altLang="en-US" sz="2900" b="1">
              <a:solidFill>
                <a:schemeClr val="bg1"/>
              </a:solidFill>
              <a:ea typeface="微软雅黑" charset="0"/>
              <a:cs typeface="微软雅黑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900" b="1">
                <a:solidFill>
                  <a:schemeClr val="bg1"/>
                </a:solidFill>
                <a:ea typeface="微软雅黑" charset="0"/>
                <a:cs typeface="微软雅黑" charset="0"/>
              </a:rPr>
              <a:t>我的微信</a:t>
            </a:r>
          </a:p>
        </p:txBody>
      </p:sp>
      <p:pic>
        <p:nvPicPr>
          <p:cNvPr id="64521" name="图片 12" descr="IMG_38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39375" r="15945" b="22684"/>
          <a:stretch>
            <a:fillRect/>
          </a:stretch>
        </p:blipFill>
        <p:spPr bwMode="auto">
          <a:xfrm>
            <a:off x="2394450" y="4547236"/>
            <a:ext cx="2490492" cy="23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40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Intel Clear " charset="0"/>
              </a:rPr>
              <a:t>Agenda Item 1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Intel Clear Light" charset="0"/>
              </a:rPr>
              <a:t>Lorem ipsum dolor molestie consequat, velilum lrem ipsum dolor</a:t>
            </a:r>
          </a:p>
          <a:p>
            <a:pPr eaLnBrk="1" hangingPunct="1"/>
            <a:r>
              <a:rPr lang="en-US" altLang="zh-TW">
                <a:latin typeface="Intel Clear Light" charset="0"/>
              </a:rPr>
              <a:t>Lorem ipsum dolor molestie consequat, velilum lrem ipsum dolor</a:t>
            </a:r>
          </a:p>
          <a:p>
            <a:pPr eaLnBrk="1" hangingPunct="1"/>
            <a:r>
              <a:rPr lang="en-US" altLang="zh-TW">
                <a:latin typeface="Intel Clear Light" charset="0"/>
              </a:rPr>
              <a:t>Lorem ipsum dolor molestie consequat, velilum lrem ipsum dolor</a:t>
            </a:r>
          </a:p>
          <a:p>
            <a:pPr eaLnBrk="1" hangingPunct="1"/>
            <a:endParaRPr lang="zh-TW" altLang="en-US">
              <a:latin typeface="Intel Clear Light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524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524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524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524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652463" eaLnBrk="1" fontAlgn="base" hangingPunct="1">
              <a:spcBef>
                <a:spcPct val="0"/>
              </a:spcBef>
              <a:spcAft>
                <a:spcPct val="0"/>
              </a:spcAft>
            </a:pPr>
            <a:fld id="{AEF05CDF-85A7-B445-B9D6-2432E153F9C5}" type="slidenum">
              <a:rPr lang="en-US" altLang="zh-TW" sz="1700">
                <a:solidFill>
                  <a:srgbClr val="005E9F"/>
                </a:solidFill>
              </a:rPr>
              <a:pPr defTabSz="652463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TW" sz="1700">
              <a:solidFill>
                <a:srgbClr val="005E9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F1A08E91-40BC-EB47-921D-4C2646BDAB48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4</a:t>
            </a:fld>
            <a:endParaRPr lang="zh-CN" noProof="1"/>
          </a:p>
        </p:txBody>
      </p:sp>
      <p:sp>
        <p:nvSpPr>
          <p:cNvPr id="18434" name="标题 1"/>
          <p:cNvSpPr>
            <a:spLocks noGrp="1" noChangeArrowheads="1"/>
          </p:cNvSpPr>
          <p:nvPr/>
        </p:nvSpPr>
        <p:spPr bwMode="auto">
          <a:xfrm>
            <a:off x="-17780" y="2560320"/>
            <a:ext cx="14648181" cy="34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pPr algn="ctr"/>
            <a:r>
              <a:rPr lang="en-US" altLang="zh-CN" sz="21400" b="1">
                <a:solidFill>
                  <a:srgbClr val="FFC000"/>
                </a:solidFill>
                <a:latin typeface="Arial Black" charset="0"/>
              </a:rPr>
              <a:t>FLOW</a:t>
            </a:r>
          </a:p>
        </p:txBody>
      </p:sp>
      <p:sp>
        <p:nvSpPr>
          <p:cNvPr id="18435" name="标题 1"/>
          <p:cNvSpPr>
            <a:spLocks noGrp="1" noChangeArrowheads="1"/>
          </p:cNvSpPr>
          <p:nvPr>
            <p:ph type="title"/>
          </p:nvPr>
        </p:nvSpPr>
        <p:spPr>
          <a:xfrm>
            <a:off x="1000760" y="-272415"/>
            <a:ext cx="8341360" cy="3472816"/>
          </a:xfrm>
        </p:spPr>
        <p:txBody>
          <a:bodyPr anchor="ctr"/>
          <a:lstStyle/>
          <a:p>
            <a:pPr algn="l"/>
            <a:r>
              <a:rPr lang="zh-CN" altLang="en-US" sz="8600">
                <a:solidFill>
                  <a:schemeClr val="tx1"/>
                </a:solidFill>
              </a:rPr>
              <a:t>学习中心思想</a:t>
            </a:r>
          </a:p>
        </p:txBody>
      </p:sp>
      <p:sp>
        <p:nvSpPr>
          <p:cNvPr id="18436" name="标题 1"/>
          <p:cNvSpPr>
            <a:spLocks noGrp="1" noChangeArrowheads="1"/>
          </p:cNvSpPr>
          <p:nvPr/>
        </p:nvSpPr>
        <p:spPr bwMode="auto">
          <a:xfrm>
            <a:off x="9583422" y="-293370"/>
            <a:ext cx="5836920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组团队</a:t>
            </a:r>
          </a:p>
        </p:txBody>
      </p:sp>
      <p:sp>
        <p:nvSpPr>
          <p:cNvPr id="18437" name="标题 1"/>
          <p:cNvSpPr>
            <a:spLocks noGrp="1" noChangeArrowheads="1"/>
          </p:cNvSpPr>
          <p:nvPr/>
        </p:nvSpPr>
        <p:spPr bwMode="auto">
          <a:xfrm>
            <a:off x="1000761" y="1623060"/>
            <a:ext cx="456692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概念</a:t>
            </a:r>
          </a:p>
        </p:txBody>
      </p:sp>
      <p:sp>
        <p:nvSpPr>
          <p:cNvPr id="18438" name="标题 1"/>
          <p:cNvSpPr>
            <a:spLocks noGrp="1" noChangeArrowheads="1"/>
          </p:cNvSpPr>
          <p:nvPr/>
        </p:nvSpPr>
        <p:spPr bwMode="auto">
          <a:xfrm>
            <a:off x="4648201" y="1602106"/>
            <a:ext cx="456692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分工</a:t>
            </a:r>
          </a:p>
        </p:txBody>
      </p:sp>
      <p:sp>
        <p:nvSpPr>
          <p:cNvPr id="18439" name="标题 1"/>
          <p:cNvSpPr>
            <a:spLocks noGrp="1" noChangeArrowheads="1"/>
          </p:cNvSpPr>
          <p:nvPr/>
        </p:nvSpPr>
        <p:spPr bwMode="auto">
          <a:xfrm>
            <a:off x="8409942" y="1583056"/>
            <a:ext cx="5908040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需求分析</a:t>
            </a:r>
          </a:p>
        </p:txBody>
      </p:sp>
      <p:sp>
        <p:nvSpPr>
          <p:cNvPr id="18440" name="标题 1"/>
          <p:cNvSpPr>
            <a:spLocks noGrp="1" noChangeArrowheads="1"/>
          </p:cNvSpPr>
          <p:nvPr/>
        </p:nvSpPr>
        <p:spPr bwMode="auto">
          <a:xfrm>
            <a:off x="972821" y="3583306"/>
            <a:ext cx="6408419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方案</a:t>
            </a:r>
          </a:p>
        </p:txBody>
      </p:sp>
      <p:sp>
        <p:nvSpPr>
          <p:cNvPr id="18441" name="标题 1"/>
          <p:cNvSpPr>
            <a:spLocks noGrp="1" noChangeArrowheads="1"/>
          </p:cNvSpPr>
          <p:nvPr/>
        </p:nvSpPr>
        <p:spPr bwMode="auto">
          <a:xfrm>
            <a:off x="4620261" y="3562350"/>
            <a:ext cx="6408419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制作项目</a:t>
            </a:r>
          </a:p>
        </p:txBody>
      </p:sp>
      <p:sp>
        <p:nvSpPr>
          <p:cNvPr id="18442" name="标题 1"/>
          <p:cNvSpPr>
            <a:spLocks noGrp="1" noChangeArrowheads="1"/>
          </p:cNvSpPr>
          <p:nvPr/>
        </p:nvSpPr>
        <p:spPr bwMode="auto">
          <a:xfrm>
            <a:off x="10795001" y="3543300"/>
            <a:ext cx="6408421" cy="342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zh-CN" altLang="en-US" sz="8600" b="1">
                <a:ea typeface="微软雅黑" charset="0"/>
                <a:cs typeface="微软雅黑" charset="0"/>
              </a:rPr>
              <a:t>整合</a:t>
            </a:r>
          </a:p>
        </p:txBody>
      </p:sp>
      <p:sp>
        <p:nvSpPr>
          <p:cNvPr id="18443" name="标题 1"/>
          <p:cNvSpPr>
            <a:spLocks noGrp="1" noChangeArrowheads="1"/>
          </p:cNvSpPr>
          <p:nvPr/>
        </p:nvSpPr>
        <p:spPr bwMode="auto">
          <a:xfrm>
            <a:off x="947421" y="5457826"/>
            <a:ext cx="6408419" cy="34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 anchor="ctr"/>
          <a:lstStyle/>
          <a:p>
            <a:r>
              <a:rPr lang="en-US" altLang="zh-CN" sz="8600" b="1">
                <a:latin typeface="微软雅黑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5837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 descr="IMG_3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" y="-205740"/>
            <a:ext cx="20970240" cy="41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B2E5CEAD-E3CD-C143-A590-D4752FB88064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5</a:t>
            </a:fld>
            <a:endParaRPr lang="zh-CN" noProof="1"/>
          </a:p>
        </p:txBody>
      </p:sp>
      <p:sp>
        <p:nvSpPr>
          <p:cNvPr id="20483" name="标题 1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21400">
                <a:solidFill>
                  <a:srgbClr val="FFC000"/>
                </a:solidFill>
                <a:latin typeface="Arial Black" charset="0"/>
              </a:rPr>
              <a:t>TEAM</a:t>
            </a:r>
          </a:p>
        </p:txBody>
      </p:sp>
      <p:sp>
        <p:nvSpPr>
          <p:cNvPr id="16388" name="内容占位符 2"/>
          <p:cNvSpPr>
            <a:spLocks noGrp="1"/>
          </p:cNvSpPr>
          <p:nvPr>
            <p:ph type="body" idx="1"/>
          </p:nvPr>
        </p:nvSpPr>
        <p:spPr>
          <a:xfrm>
            <a:off x="998221" y="4905376"/>
            <a:ext cx="12618720" cy="1800224"/>
          </a:xfrm>
          <a:ln>
            <a:miter/>
          </a:ln>
        </p:spPr>
        <p:txBody>
          <a:bodyPr/>
          <a:lstStyle/>
          <a:p>
            <a:r>
              <a:rPr lang="zh-CN" altLang="en-US" sz="4600">
                <a:solidFill>
                  <a:srgbClr val="898989"/>
                </a:solidFill>
              </a:rPr>
              <a:t>有一个团队</a:t>
            </a:r>
          </a:p>
        </p:txBody>
      </p:sp>
    </p:spTree>
    <p:extLst>
      <p:ext uri="{BB962C8B-B14F-4D97-AF65-F5344CB8AC3E}">
        <p14:creationId xmlns:p14="http://schemas.microsoft.com/office/powerpoint/2010/main" val="32471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BC64FBF8-7A37-144E-8887-6B18E1D7D28B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6</a:t>
            </a:fld>
            <a:endParaRPr lang="zh-CN" noProof="1"/>
          </a:p>
        </p:txBody>
      </p:sp>
      <p:sp>
        <p:nvSpPr>
          <p:cNvPr id="21506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Team</a:t>
            </a:r>
          </a:p>
        </p:txBody>
      </p:sp>
      <p:sp>
        <p:nvSpPr>
          <p:cNvPr id="21507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宋体" charset="0"/>
              </a:rPr>
              <a:t>实习医生 </a:t>
            </a:r>
            <a:r>
              <a:rPr lang="en-US" altLang="zh-CN"/>
              <a:t>Rahul </a:t>
            </a:r>
            <a:endParaRPr lang="zh-CN" altLang="en-US"/>
          </a:p>
          <a:p>
            <a:r>
              <a:rPr lang="zh-CN" altLang="en-US"/>
              <a:t>老司机 </a:t>
            </a:r>
            <a:r>
              <a:rPr lang="en-US" altLang="zh-CN"/>
              <a:t>Chris </a:t>
            </a:r>
          </a:p>
          <a:p>
            <a:r>
              <a:rPr lang="zh-CN" altLang="en-US"/>
              <a:t>机械师 </a:t>
            </a:r>
            <a:r>
              <a:rPr lang="en-US" altLang="zh-CN"/>
              <a:t>Piston</a:t>
            </a:r>
          </a:p>
          <a:p>
            <a:r>
              <a:rPr lang="zh-CN" altLang="en-US"/>
              <a:t>码农 </a:t>
            </a:r>
            <a:r>
              <a:rPr lang="en-US" altLang="zh-CN"/>
              <a:t>Neil</a:t>
            </a:r>
          </a:p>
          <a:p>
            <a:r>
              <a:rPr lang="zh-CN" altLang="en-US">
                <a:sym typeface="宋体" charset="0"/>
              </a:rPr>
              <a:t>伦敦腔艺术家 </a:t>
            </a:r>
            <a:r>
              <a:rPr lang="en-US" altLang="zh-CN">
                <a:sym typeface="宋体" charset="0"/>
              </a:rPr>
              <a:t>Luke</a:t>
            </a:r>
          </a:p>
          <a:p>
            <a:r>
              <a:rPr lang="zh-CN" altLang="en-US"/>
              <a:t>萌萌哒志愿者 </a:t>
            </a:r>
            <a:r>
              <a:rPr lang="en-US" altLang="zh-CN"/>
              <a:t>633</a:t>
            </a:r>
          </a:p>
          <a:p>
            <a:endParaRPr lang="en-US" altLang="zh-CN"/>
          </a:p>
        </p:txBody>
      </p:sp>
      <p:pic>
        <p:nvPicPr>
          <p:cNvPr id="21508" name="图片 8" descr="IMG201512201528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1479"/>
          <a:stretch>
            <a:fillRect/>
          </a:stretch>
        </p:blipFill>
        <p:spPr bwMode="auto">
          <a:xfrm>
            <a:off x="9053425" y="-120016"/>
            <a:ext cx="6029096" cy="87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53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A764CBA9-85F1-3644-AD55-62D6EA58613E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7</a:t>
            </a:fld>
            <a:endParaRPr lang="zh-CN" noProof="1"/>
          </a:p>
        </p:txBody>
      </p:sp>
      <p:sp>
        <p:nvSpPr>
          <p:cNvPr id="22530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经验和技能跨度</a:t>
            </a:r>
          </a:p>
        </p:txBody>
      </p:sp>
      <p:sp>
        <p:nvSpPr>
          <p:cNvPr id="22531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sym typeface="宋体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863601" y="1954531"/>
          <a:ext cx="13164825" cy="49472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616821"/>
                <a:gridCol w="1591152"/>
                <a:gridCol w="1591370"/>
                <a:gridCol w="1591371"/>
                <a:gridCol w="1591370"/>
                <a:gridCol w="1591370"/>
                <a:gridCol w="1591371"/>
              </a:tblGrid>
              <a:tr h="464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经验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Rahul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Chris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Piston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Neil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Luke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633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795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项目管理（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PM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）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√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产品经理（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PDM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）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平台</a:t>
                      </a: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和传感器开发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64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云服务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</a:tr>
              <a:tr h="4643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客户端</a:t>
                      </a: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开发</a:t>
                      </a:r>
                      <a:endParaRPr lang="zh-CN" alt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sym typeface="+mn-ea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工业设计</a:t>
                      </a: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/3D</a:t>
                      </a: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打印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结构设计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UI</a:t>
                      </a: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设计</a:t>
                      </a:r>
                      <a:endParaRPr lang="zh-CN" altLang="en-US"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>
                    <a:noFill/>
                  </a:tcPr>
                </a:tc>
              </a:tr>
              <a:tr h="4597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QA</a:t>
                      </a: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?</a:t>
                      </a: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？</a:t>
                      </a:r>
                    </a:p>
                  </a:txBody>
                  <a:tcPr marL="146298" marR="146298" marT="55174" marB="5517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1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61564192-7440-D34A-A639-1A4DE1B22F1C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8</a:t>
            </a:fld>
            <a:endParaRPr lang="zh-CN" noProof="1"/>
          </a:p>
        </p:txBody>
      </p:sp>
      <p:sp>
        <p:nvSpPr>
          <p:cNvPr id="24578" name="标题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核心优势</a:t>
            </a:r>
          </a:p>
        </p:txBody>
      </p:sp>
      <p:sp>
        <p:nvSpPr>
          <p:cNvPr id="24579" name="内容占位符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sym typeface="宋体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863601" y="1954531"/>
          <a:ext cx="13164825" cy="23088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616821"/>
                <a:gridCol w="1591152"/>
                <a:gridCol w="1591370"/>
                <a:gridCol w="1591371"/>
                <a:gridCol w="1591370"/>
                <a:gridCol w="1591370"/>
                <a:gridCol w="1591371"/>
              </a:tblGrid>
              <a:tr h="464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优势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Rahul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Chris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Piston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Neil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Luke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633</a:t>
                      </a:r>
                    </a:p>
                  </a:txBody>
                  <a:tcPr marL="146298" marR="146298" marT="55192" marB="55192">
                    <a:noFill/>
                  </a:tcPr>
                </a:tc>
              </a:tr>
              <a:tr h="45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能扯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</a:tr>
              <a:tr h="464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任劳任怨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</a:tr>
              <a:tr h="45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家住的近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</a:tr>
              <a:tr h="459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颜值</a:t>
                      </a: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sym typeface="+mn-ea"/>
                        </a:rPr>
                        <a:t>√</a:t>
                      </a:r>
                      <a:endParaRPr sz="220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146298" marR="146298" marT="55192" marB="55192">
                    <a:noFill/>
                  </a:tcPr>
                </a:tc>
              </a:tr>
            </a:tbl>
          </a:graphicData>
        </a:graphic>
      </p:graphicFrame>
      <p:sp>
        <p:nvSpPr>
          <p:cNvPr id="24630" name="内容占位符 6"/>
          <p:cNvSpPr>
            <a:spLocks noGrp="1" noChangeArrowheads="1"/>
          </p:cNvSpPr>
          <p:nvPr/>
        </p:nvSpPr>
        <p:spPr bwMode="auto">
          <a:xfrm>
            <a:off x="934720" y="4823460"/>
            <a:ext cx="13167360" cy="268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622" tIns="65311" rIns="130622" bIns="65311"/>
          <a:lstStyle/>
          <a:p>
            <a:pPr marL="1061304" lvl="1" indent="-408194">
              <a:spcBef>
                <a:spcPct val="20000"/>
              </a:spcBef>
              <a:buFont typeface="Arial" charset="0"/>
              <a:buChar char="–"/>
            </a:pPr>
            <a:r>
              <a:rPr lang="zh-CN" altLang="en-US" sz="4000">
                <a:ea typeface="微软雅黑" charset="0"/>
                <a:cs typeface="微软雅黑" charset="0"/>
                <a:sym typeface="宋体" charset="0"/>
              </a:rPr>
              <a:t>完善的技能覆盖和一定的重叠</a:t>
            </a:r>
          </a:p>
          <a:p>
            <a:pPr marL="1061304" lvl="1" indent="-408194">
              <a:spcBef>
                <a:spcPct val="20000"/>
              </a:spcBef>
              <a:buFont typeface="Arial" charset="0"/>
              <a:buChar char="–"/>
            </a:pPr>
            <a:r>
              <a:rPr lang="zh-CN" altLang="en-US" sz="4000">
                <a:ea typeface="微软雅黑" charset="0"/>
                <a:cs typeface="微软雅黑" charset="0"/>
                <a:sym typeface="宋体" charset="0"/>
              </a:rPr>
              <a:t>团队中有能讲故事，打杂的</a:t>
            </a:r>
          </a:p>
          <a:p>
            <a:pPr marL="1061304" lvl="1" indent="-408194">
              <a:spcBef>
                <a:spcPct val="20000"/>
              </a:spcBef>
              <a:buFont typeface="Arial" charset="0"/>
              <a:buChar char="–"/>
            </a:pPr>
            <a:r>
              <a:rPr lang="zh-CN" altLang="en-US" sz="4000">
                <a:ea typeface="微软雅黑" charset="0"/>
                <a:cs typeface="微软雅黑" charset="0"/>
                <a:sym typeface="宋体" charset="0"/>
              </a:rPr>
              <a:t>颜值即是正义，吸引评委</a:t>
            </a:r>
            <a:endParaRPr lang="zh-CN" altLang="en-US" sz="4000"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0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0" y="576072"/>
            <a:ext cx="14608045" cy="6736080"/>
          </a:xfrm>
        </p:spPr>
        <p:txBody>
          <a:bodyPr/>
          <a:lstStyle/>
          <a:p>
            <a:fld id="{BBEDA961-3647-0C4B-B51B-13BCA31FA72C}" type="slidenum">
              <a:rPr lang="en-US" altLang="zh-CN" noProof="1">
                <a:latin typeface="Arial" charset="0"/>
                <a:ea typeface="宋体" charset="-122"/>
                <a:cs typeface="+mn-ea"/>
              </a:rPr>
              <a:pPr/>
              <a:t>9</a:t>
            </a:fld>
            <a:endParaRPr lang="zh-CN" noProof="1"/>
          </a:p>
        </p:txBody>
      </p:sp>
      <p:sp>
        <p:nvSpPr>
          <p:cNvPr id="26626" name="标题 1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15700">
                <a:solidFill>
                  <a:srgbClr val="FFC000"/>
                </a:solidFill>
                <a:latin typeface="Arial Black" charset="0"/>
              </a:rPr>
              <a:t>CONCEPT</a:t>
            </a:r>
          </a:p>
        </p:txBody>
      </p:sp>
      <p:sp>
        <p:nvSpPr>
          <p:cNvPr id="3074" name="内容占位符 2"/>
          <p:cNvSpPr>
            <a:spLocks noGrp="1"/>
          </p:cNvSpPr>
          <p:nvPr>
            <p:ph type="body" idx="1"/>
          </p:nvPr>
        </p:nvSpPr>
        <p:spPr>
          <a:xfrm>
            <a:off x="998221" y="4905376"/>
            <a:ext cx="12618720" cy="1800224"/>
          </a:xfrm>
          <a:ln>
            <a:miter/>
          </a:ln>
        </p:spPr>
        <p:txBody>
          <a:bodyPr/>
          <a:lstStyle/>
          <a:p>
            <a:r>
              <a:rPr lang="zh-CN" altLang="en-US" sz="4600">
                <a:solidFill>
                  <a:srgbClr val="898989"/>
                </a:solidFill>
              </a:rPr>
              <a:t>概念，评估</a:t>
            </a:r>
          </a:p>
        </p:txBody>
      </p:sp>
    </p:spTree>
    <p:extLst>
      <p:ext uri="{BB962C8B-B14F-4D97-AF65-F5344CB8AC3E}">
        <p14:creationId xmlns:p14="http://schemas.microsoft.com/office/powerpoint/2010/main" val="4007302865"/>
      </p:ext>
    </p:extLst>
  </p:cSld>
  <p:clrMapOvr>
    <a:masterClrMapping/>
  </p:clrMapOvr>
</p:sld>
</file>

<file path=ppt/theme/theme1.xml><?xml version="1.0" encoding="utf-8"?>
<a:theme xmlns:a="http://schemas.openxmlformats.org/drawingml/2006/main" name="IDF16_PPT_16X9_Horizontal_011516">
  <a:themeElements>
    <a:clrScheme name="Intel">
      <a:dk1>
        <a:srgbClr val="0071C5"/>
      </a:dk1>
      <a:lt1>
        <a:sysClr val="window" lastClr="FFFFFF"/>
      </a:lt1>
      <a:dk2>
        <a:srgbClr val="004280"/>
      </a:dk2>
      <a:lt2>
        <a:srgbClr val="B1BABF"/>
      </a:lt2>
      <a:accent1>
        <a:srgbClr val="7ED3F7"/>
      </a:accent1>
      <a:accent2>
        <a:srgbClr val="00AEEF"/>
      </a:accent2>
      <a:accent3>
        <a:srgbClr val="FFDA00"/>
      </a:accent3>
      <a:accent4>
        <a:srgbClr val="FDB813"/>
      </a:accent4>
      <a:accent5>
        <a:srgbClr val="A6CE39"/>
      </a:accent5>
      <a:accent6>
        <a:srgbClr val="ED1C24"/>
      </a:accent6>
      <a:hlink>
        <a:srgbClr val="0071C5"/>
      </a:hlink>
      <a:folHlink>
        <a:srgbClr val="00AE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IDF16_PPT_16X9_Horizontal_030416_v2 (003)</Template>
  <TotalTime>3</TotalTime>
  <Words>706</Words>
  <Application>Microsoft Macintosh PowerPoint</Application>
  <PresentationFormat>Custom</PresentationFormat>
  <Paragraphs>337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IDF16_PPT_16X9_Horizontal_011516</vt:lpstr>
      <vt:lpstr>PowerPoint Presentation</vt:lpstr>
      <vt:lpstr>PowerPoint Presentation</vt:lpstr>
      <vt:lpstr>Moon Boat</vt:lpstr>
      <vt:lpstr>学习中心思想</vt:lpstr>
      <vt:lpstr>TEAM</vt:lpstr>
      <vt:lpstr>Team</vt:lpstr>
      <vt:lpstr>经验和技能跨度</vt:lpstr>
      <vt:lpstr>核心优势</vt:lpstr>
      <vt:lpstr>CONCEPT</vt:lpstr>
      <vt:lpstr>初始概念</vt:lpstr>
      <vt:lpstr>内部评估</vt:lpstr>
      <vt:lpstr>PowerPoint Presentation</vt:lpstr>
      <vt:lpstr>PowerPoint Presentation</vt:lpstr>
      <vt:lpstr>我们的故事来源</vt:lpstr>
      <vt:lpstr>PowerPoint Presentation</vt:lpstr>
      <vt:lpstr>睡姿检测</vt:lpstr>
      <vt:lpstr>PowerPoint Presentation</vt:lpstr>
      <vt:lpstr>LET'S ROCK 1</vt:lpstr>
      <vt:lpstr>结构制作</vt:lpstr>
      <vt:lpstr>结构制作</vt:lpstr>
      <vt:lpstr>结构制作</vt:lpstr>
      <vt:lpstr>Edison开发</vt:lpstr>
      <vt:lpstr>Edison开发</vt:lpstr>
      <vt:lpstr>Edison开发</vt:lpstr>
      <vt:lpstr>传动</vt:lpstr>
      <vt:lpstr>LET'S ROCK 2</vt:lpstr>
      <vt:lpstr>整合</vt:lpstr>
      <vt:lpstr>整合</vt:lpstr>
      <vt:lpstr>整合</vt:lpstr>
      <vt:lpstr>整合</vt:lpstr>
      <vt:lpstr>材料清单</vt:lpstr>
      <vt:lpstr>收获满满</vt:lpstr>
      <vt:lpstr>传动</vt:lpstr>
      <vt:lpstr>Agenda Item 1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Rippy, Deidre</dc:creator>
  <cp:keywords>CTPClassification=CTP_IC:VisualMarkings=</cp:keywords>
  <cp:lastModifiedBy>Chris</cp:lastModifiedBy>
  <cp:revision>4</cp:revision>
  <dcterms:created xsi:type="dcterms:W3CDTF">2016-03-10T03:06:12Z</dcterms:created>
  <dcterms:modified xsi:type="dcterms:W3CDTF">2016-03-31T10:27:42Z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39aa9291-c490-4917-89b2-5f5fab22ccb4</vt:lpwstr>
  </property>
  <property fmtid="{D5CDD505-2E9C-101B-9397-08002B2CF9AE}" pid="3" name="CTP_BU">
    <vt:lpwstr>SSG ENABLING GROUP</vt:lpwstr>
  </property>
  <property fmtid="{D5CDD505-2E9C-101B-9397-08002B2CF9AE}" pid="4" name="CTP_TimeStamp">
    <vt:lpwstr>2016-03-10 18:45:07Z</vt:lpwstr>
  </property>
  <property fmtid="{D5CDD505-2E9C-101B-9397-08002B2CF9AE}" pid="5" name="CTPClassification">
    <vt:lpwstr>CTP_IC</vt:lpwstr>
  </property>
</Properties>
</file>